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1" r:id="rId5"/>
    <p:sldMasterId id="2147483741" r:id="rId6"/>
  </p:sldMasterIdLst>
  <p:notesMasterIdLst>
    <p:notesMasterId r:id="rId21"/>
  </p:notesMasterIdLst>
  <p:sldIdLst>
    <p:sldId id="2147471306" r:id="rId7"/>
    <p:sldId id="2147471307" r:id="rId8"/>
    <p:sldId id="2147471308" r:id="rId9"/>
    <p:sldId id="2141410832" r:id="rId10"/>
    <p:sldId id="2141410833" r:id="rId11"/>
    <p:sldId id="2147375211" r:id="rId12"/>
    <p:sldId id="2141410835" r:id="rId13"/>
    <p:sldId id="2141410836" r:id="rId14"/>
    <p:sldId id="2141410837" r:id="rId15"/>
    <p:sldId id="2147375212" r:id="rId16"/>
    <p:sldId id="2147375230" r:id="rId17"/>
    <p:sldId id="2141410840" r:id="rId18"/>
    <p:sldId id="2147375231" r:id="rId19"/>
    <p:sldId id="21414108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657" autoAdjust="0"/>
  </p:normalViewPr>
  <p:slideViewPr>
    <p:cSldViewPr snapToGrid="0">
      <p:cViewPr varScale="1">
        <p:scale>
          <a:sx n="75" d="100"/>
          <a:sy n="75" d="100"/>
        </p:scale>
        <p:origin x="9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, Aloysius [JACSG NON J&amp;J]" userId="e4336a4a-4021-469e-883a-a372f1bc5ee6" providerId="ADAL" clId="{89B3B9C1-37F5-424D-9BCB-6681CF8B44CC}"/>
    <pc:docChg chg="addSld delSld modSld">
      <pc:chgData name="Ho, Aloysius [JACSG NON J&amp;J]" userId="e4336a4a-4021-469e-883a-a372f1bc5ee6" providerId="ADAL" clId="{89B3B9C1-37F5-424D-9BCB-6681CF8B44CC}" dt="2023-02-01T03:24:01.315" v="3" actId="47"/>
      <pc:docMkLst>
        <pc:docMk/>
      </pc:docMkLst>
      <pc:sldChg chg="del">
        <pc:chgData name="Ho, Aloysius [JACSG NON J&amp;J]" userId="e4336a4a-4021-469e-883a-a372f1bc5ee6" providerId="ADAL" clId="{89B3B9C1-37F5-424D-9BCB-6681CF8B44CC}" dt="2023-01-31T09:33:00.295" v="1" actId="47"/>
        <pc:sldMkLst>
          <pc:docMk/>
          <pc:sldMk cId="225071620" sldId="2141410831"/>
        </pc:sldMkLst>
      </pc:sldChg>
      <pc:sldChg chg="del">
        <pc:chgData name="Ho, Aloysius [JACSG NON J&amp;J]" userId="e4336a4a-4021-469e-883a-a372f1bc5ee6" providerId="ADAL" clId="{89B3B9C1-37F5-424D-9BCB-6681CF8B44CC}" dt="2023-02-01T03:24:01.315" v="3" actId="47"/>
        <pc:sldMkLst>
          <pc:docMk/>
          <pc:sldMk cId="2660529998" sldId="2147471304"/>
        </pc:sldMkLst>
      </pc:sldChg>
      <pc:sldChg chg="del">
        <pc:chgData name="Ho, Aloysius [JACSG NON J&amp;J]" userId="e4336a4a-4021-469e-883a-a372f1bc5ee6" providerId="ADAL" clId="{89B3B9C1-37F5-424D-9BCB-6681CF8B44CC}" dt="2023-02-01T03:24:01.315" v="3" actId="47"/>
        <pc:sldMkLst>
          <pc:docMk/>
          <pc:sldMk cId="1813014387" sldId="2147471305"/>
        </pc:sldMkLst>
      </pc:sldChg>
      <pc:sldChg chg="add">
        <pc:chgData name="Ho, Aloysius [JACSG NON J&amp;J]" userId="e4336a4a-4021-469e-883a-a372f1bc5ee6" providerId="ADAL" clId="{89B3B9C1-37F5-424D-9BCB-6681CF8B44CC}" dt="2023-01-31T09:32:56.913" v="0"/>
        <pc:sldMkLst>
          <pc:docMk/>
          <pc:sldMk cId="3314067752" sldId="2147471306"/>
        </pc:sldMkLst>
      </pc:sldChg>
      <pc:sldChg chg="add">
        <pc:chgData name="Ho, Aloysius [JACSG NON J&amp;J]" userId="e4336a4a-4021-469e-883a-a372f1bc5ee6" providerId="ADAL" clId="{89B3B9C1-37F5-424D-9BCB-6681CF8B44CC}" dt="2023-02-01T03:23:57.228" v="2"/>
        <pc:sldMkLst>
          <pc:docMk/>
          <pc:sldMk cId="611446468" sldId="2147471307"/>
        </pc:sldMkLst>
      </pc:sldChg>
      <pc:sldChg chg="add">
        <pc:chgData name="Ho, Aloysius [JACSG NON J&amp;J]" userId="e4336a4a-4021-469e-883a-a372f1bc5ee6" providerId="ADAL" clId="{89B3B9C1-37F5-424D-9BCB-6681CF8B44CC}" dt="2023-02-01T03:23:57.228" v="2"/>
        <pc:sldMkLst>
          <pc:docMk/>
          <pc:sldMk cId="226564133" sldId="2147471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F42F4-CC93-4619-8668-A6813E23E2A8}" type="datetimeFigureOut">
              <a:rPr lang="en-SG" smtClean="0"/>
              <a:t>1/2/2023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43119-D9CD-4983-9E81-3AE98261E99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008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8543554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cademic.oup.com/ecco-jcc/article/15/8/1264/6067606" TargetMode="External"/><Relationship Id="rId4" Type="http://schemas.openxmlformats.org/officeDocument/2006/relationships/hyperlink" Target="https://www.karger.com/Article/FullText/520212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6EB92-BB5D-BD46-8682-21DA44165C25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2/1/2023 11:23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B8463-FF47-4AB8-A37C-6B473AF28F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889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err="1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Maaser</a:t>
            </a:r>
            <a:r>
              <a:rPr lang="en-US" b="0" i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 C, Petersen F, </a:t>
            </a:r>
            <a:r>
              <a:rPr lang="en-US" b="0" i="0" err="1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Helwig</a:t>
            </a:r>
            <a:r>
              <a:rPr lang="en-US" b="0" i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 U On behalf of the German IBD Study Group and the TRUST&amp;UC study group, et al. Gut 2020;69:1629-1636.</a:t>
            </a:r>
            <a:endParaRPr lang="en-NZ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11:23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1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9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F10EC-7516-4F25-AE58-DF1567F14277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9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44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9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F10EC-7516-4F25-AE58-DF1567F14277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9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91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/>
            <a:r>
              <a:rPr lang="en-NZ" sz="1100" b="1">
                <a:solidFill>
                  <a:srgbClr val="21212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Key references</a:t>
            </a:r>
            <a:endParaRPr lang="en-NZ" sz="1100">
              <a:effectLst/>
              <a:latin typeface="Calibri" panose="020F050202020403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342900" lvl="0" indent="-342900">
              <a:lnSpc>
                <a:spcPts val="1400"/>
              </a:lnSpc>
              <a:buFont typeface="Symbol" panose="05050102010706020507" pitchFamily="18" charset="2"/>
              <a:buChar char=""/>
            </a:pPr>
            <a:r>
              <a:rPr lang="en-US" sz="1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Bezzio</a:t>
            </a:r>
            <a:r>
              <a: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C, </a:t>
            </a:r>
            <a:r>
              <a:rPr lang="en-US" sz="1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Vernero</a:t>
            </a:r>
            <a:r>
              <a: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M, </a:t>
            </a:r>
            <a:r>
              <a:rPr lang="en-US" sz="1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Ribaldone</a:t>
            </a:r>
            <a:r>
              <a: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DG, Manes G, </a:t>
            </a:r>
            <a:r>
              <a:rPr lang="en-US" sz="1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Saibeni</a:t>
            </a:r>
            <a:r>
              <a: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S. Insights into the role of gastrointestinal ultrasound in ulcerative colitis. </a:t>
            </a:r>
            <a:r>
              <a:rPr lang="en-US" sz="1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Therap</a:t>
            </a:r>
            <a:r>
              <a: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Adv Gastroenterol. 2021;14:17562848211051456. </a:t>
            </a:r>
            <a:r>
              <a:rPr lang="en-US" sz="11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  <a:hlinkClick r:id="rId3"/>
              </a:rPr>
              <a:t>https://www.ncbi.nlm.nih.gov/pmc/articles/PMC8543554/</a:t>
            </a:r>
            <a:r>
              <a: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</a:t>
            </a:r>
            <a:endParaRPr lang="en-NZ" sz="1100">
              <a:effectLst/>
              <a:latin typeface="Garamond" panose="02020404030301010803" pitchFamily="18" charset="0"/>
              <a:ea typeface="Times New Roman" panose="02020603050405020304" pitchFamily="18" charset="0"/>
              <a:cs typeface="Garamond" panose="02020404030301010803" pitchFamily="18" charset="0"/>
            </a:endParaRPr>
          </a:p>
          <a:p>
            <a:pPr marL="342900" lvl="0" indent="-342900">
              <a:lnSpc>
                <a:spcPts val="1400"/>
              </a:lnSpc>
              <a:buFont typeface="Symbol" panose="05050102010706020507" pitchFamily="18" charset="2"/>
              <a:buChar char=""/>
            </a:pPr>
            <a:r>
              <a: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Frias-Gomes C, Torres J, </a:t>
            </a:r>
            <a:r>
              <a:rPr lang="en-US" sz="1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Palmela</a:t>
            </a:r>
            <a:r>
              <a: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C: Intestinal Ultrasound in Inflammatory Bowel Disease: A Valuable and Increasingly Important Tool. GE Port J Gastroenterol 2021. </a:t>
            </a:r>
            <a:r>
              <a:rPr lang="en-US" sz="11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  <a:hlinkClick r:id="rId4"/>
              </a:rPr>
              <a:t>https://www.karger.com/Article/FullText/520212</a:t>
            </a:r>
            <a:r>
              <a:rPr lang="en-US" sz="110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</a:t>
            </a:r>
            <a:endParaRPr lang="en-NZ" sz="1100">
              <a:effectLst/>
              <a:latin typeface="Garamond" panose="02020404030301010803" pitchFamily="18" charset="0"/>
              <a:ea typeface="Times New Roman" panose="02020603050405020304" pitchFamily="18" charset="0"/>
              <a:cs typeface="Garamond" panose="02020404030301010803" pitchFamily="18" charset="0"/>
            </a:endParaRPr>
          </a:p>
          <a:p>
            <a:pPr marL="342900" lvl="0" indent="-342900">
              <a:lnSpc>
                <a:spcPts val="1400"/>
              </a:lnSpc>
              <a:buFont typeface="Symbol" panose="05050102010706020507" pitchFamily="18" charset="2"/>
              <a:buChar char=""/>
            </a:pPr>
            <a:r>
              <a: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Bots S, </a:t>
            </a:r>
            <a:r>
              <a:rPr lang="en-US" sz="1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Nylund</a:t>
            </a:r>
            <a:r>
              <a: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K, </a:t>
            </a:r>
            <a:r>
              <a:rPr lang="en-US" sz="1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Löwenberg</a:t>
            </a:r>
            <a:r>
              <a: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M, </a:t>
            </a:r>
            <a:r>
              <a:rPr lang="en-US" sz="1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Gecse</a:t>
            </a:r>
            <a:r>
              <a: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K, </a:t>
            </a:r>
            <a:r>
              <a:rPr lang="en-US" sz="1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D'Haens</a:t>
            </a:r>
            <a:r>
              <a: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G. Intestinal Ultrasound to Assess Disease Activity in Ulcerative Colitis: Development of a novel UC-Ultrasound Index. J </a:t>
            </a:r>
            <a:r>
              <a:rPr lang="en-US" sz="1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Crohns</a:t>
            </a:r>
            <a:r>
              <a: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Colitis. 2021 Aug 2;15(8):1264-1271. </a:t>
            </a:r>
            <a:r>
              <a:rPr lang="en-US" sz="11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  <a:hlinkClick r:id="rId5"/>
              </a:rPr>
              <a:t>https://academic.oup.com/ecco-jcc/article/15/8/1264/6067606</a:t>
            </a:r>
            <a:r>
              <a:rPr lang="en-US" sz="110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</a:t>
            </a:r>
            <a:endParaRPr lang="en-NZ" sz="1100">
              <a:effectLst/>
              <a:latin typeface="Garamond" panose="02020404030301010803" pitchFamily="18" charset="0"/>
              <a:ea typeface="Times New Roman" panose="02020603050405020304" pitchFamily="18" charset="0"/>
              <a:cs typeface="Garamond" panose="02020404030301010803" pitchFamily="18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B6ACD-FE0F-D846-B35E-8A7D8FD1E7F2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11:23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51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Jauregui-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Amezaga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, A., &amp;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Rimola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, J. (2021). Role of Intestinal Ultrasound in the Management of Patients with Inflammatory Bowel Disease. </a:t>
            </a:r>
            <a:r>
              <a:rPr lang="en-US" b="0" i="1">
                <a:solidFill>
                  <a:srgbClr val="212121"/>
                </a:solidFill>
                <a:effectLst/>
                <a:latin typeface="BlinkMacSystemFont"/>
              </a:rPr>
              <a:t>Life (Basel, Switzerland)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b="0" i="1">
                <a:solidFill>
                  <a:srgbClr val="212121"/>
                </a:solidFill>
                <a:effectLst/>
                <a:latin typeface="BlinkMacSystemFont"/>
              </a:rPr>
              <a:t>11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(7), 603. https://doi.org/10.3390/life11070603</a:t>
            </a:r>
          </a:p>
          <a:p>
            <a:pPr marL="228600" indent="-228600">
              <a:buAutoNum type="arabicPeriod"/>
            </a:pPr>
            <a:r>
              <a:rPr lang="en-US" b="0" i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Bezzio</a:t>
            </a:r>
            <a:r>
              <a:rPr lang="en-US" b="0" i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C., </a:t>
            </a:r>
            <a:r>
              <a:rPr lang="en-US" b="0" i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Vernero</a:t>
            </a:r>
            <a:r>
              <a:rPr lang="en-US" b="0" i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M., </a:t>
            </a:r>
            <a:r>
              <a:rPr lang="en-US" b="0" i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Ribaldone</a:t>
            </a:r>
            <a:r>
              <a:rPr lang="en-US" b="0" i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D. G., Manes, G., &amp; </a:t>
            </a:r>
            <a:r>
              <a:rPr lang="en-US" b="0" i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Saibeni</a:t>
            </a:r>
            <a:r>
              <a:rPr lang="en-US" b="0" i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S. (2021). Insights into the role of gastrointestinal ultrasound in ulcerative colitis. </a:t>
            </a:r>
            <a:r>
              <a:rPr lang="en-US" b="0" i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Therapeutic advances in gastroenterology</a:t>
            </a:r>
            <a:r>
              <a:rPr lang="en-US" b="0" i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 </a:t>
            </a:r>
            <a:r>
              <a:rPr lang="en-US" b="0" i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14</a:t>
            </a:r>
            <a:r>
              <a:rPr lang="en-US" b="0" i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17562848211051456. https://doi.org/10.1177/17562848211051456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11:23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7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11:23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10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Jauregui-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Amezaga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, A., &amp;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Rimola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, J. (2021). Role of Intestinal Ultrasound in the Management of Patients with Inflammatory Bowel Disease. </a:t>
            </a:r>
            <a:r>
              <a:rPr lang="en-US" b="0" i="1">
                <a:solidFill>
                  <a:srgbClr val="212121"/>
                </a:solidFill>
                <a:effectLst/>
                <a:latin typeface="BlinkMacSystemFont"/>
              </a:rPr>
              <a:t>Life (Basel, Switzerland)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b="0" i="1">
                <a:solidFill>
                  <a:srgbClr val="212121"/>
                </a:solidFill>
                <a:effectLst/>
                <a:latin typeface="BlinkMacSystemFont"/>
              </a:rPr>
              <a:t>11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(7), 603. https://doi.org/10.3390/life11070603</a:t>
            </a:r>
          </a:p>
          <a:p>
            <a:pPr marL="228600" indent="-228600">
              <a:buAutoNum type="arabicPeriod"/>
            </a:pPr>
            <a:r>
              <a:rPr lang="en-US" b="0" i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Bezzio</a:t>
            </a:r>
            <a:r>
              <a:rPr lang="en-US" b="0" i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C., </a:t>
            </a:r>
            <a:r>
              <a:rPr lang="en-US" b="0" i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Vernero</a:t>
            </a:r>
            <a:r>
              <a:rPr lang="en-US" b="0" i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M., </a:t>
            </a:r>
            <a:r>
              <a:rPr lang="en-US" b="0" i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Ribaldone</a:t>
            </a:r>
            <a:r>
              <a:rPr lang="en-US" b="0" i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D. G., Manes, G., &amp; </a:t>
            </a:r>
            <a:r>
              <a:rPr lang="en-US" b="0" i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Saibeni</a:t>
            </a:r>
            <a:r>
              <a:rPr lang="en-US" b="0" i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S. (2021). Insights into the role of gastrointestinal ultrasound in ulcerative colitis. </a:t>
            </a:r>
            <a:r>
              <a:rPr lang="en-US" b="0" i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Therapeutic advances in gastroenterology</a:t>
            </a:r>
            <a:r>
              <a:rPr lang="en-US" b="0" i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 </a:t>
            </a:r>
            <a:r>
              <a:rPr lang="en-US" b="0" i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14</a:t>
            </a:r>
            <a:r>
              <a:rPr lang="en-US" b="0" i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17562848211051456. https://doi.org/10.1177/17562848211051456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11:23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35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1.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Allocca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, M., Fiorino, G.,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Bonovas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, S.,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Furfaro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, F.,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Gilardi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, D.,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Argollo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, M.,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Magnoni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, P.,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Peyrin-Biroulet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, L., &amp;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Danese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, S. (2018). Accuracy of </a:t>
            </a:r>
            <a:r>
              <a:rPr lang="en-US" b="0" i="0" err="1">
                <a:solidFill>
                  <a:srgbClr val="212121"/>
                </a:solidFill>
                <a:effectLst/>
                <a:latin typeface="BlinkMacSystemFont"/>
              </a:rPr>
              <a:t>Humanitas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 Ultrasound Criteria in Assessing Disease Activity and Severity in Ulcerative Colitis: A Prospective Study. </a:t>
            </a:r>
            <a:r>
              <a:rPr lang="en-US" b="0" i="1">
                <a:solidFill>
                  <a:srgbClr val="212121"/>
                </a:solidFill>
                <a:effectLst/>
                <a:latin typeface="BlinkMacSystemFont"/>
              </a:rPr>
              <a:t>Journal of Crohn's &amp; colitis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b="0" i="1">
                <a:solidFill>
                  <a:srgbClr val="212121"/>
                </a:solidFill>
                <a:effectLst/>
                <a:latin typeface="BlinkMacSystemFont"/>
              </a:rPr>
              <a:t>12</a:t>
            </a:r>
            <a:r>
              <a:rPr lang="en-US" b="0" i="0">
                <a:solidFill>
                  <a:srgbClr val="212121"/>
                </a:solidFill>
                <a:effectLst/>
                <a:latin typeface="BlinkMacSystemFont"/>
              </a:rPr>
              <a:t>(12), 1385–1391. https://doi.org/10.1093/ecco-jcc/jjy107</a:t>
            </a:r>
          </a:p>
          <a:p>
            <a:endParaRPr lang="en-US"/>
          </a:p>
          <a:p>
            <a:r>
              <a:rPr lang="en-US"/>
              <a:t>2. </a:t>
            </a:r>
            <a:r>
              <a:rPr lang="en-US" b="0" i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Allocca</a:t>
            </a:r>
            <a:r>
              <a:rPr lang="en-US" b="0" i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M., </a:t>
            </a:r>
            <a:r>
              <a:rPr lang="en-US" b="0" i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Filippi</a:t>
            </a:r>
            <a:r>
              <a:rPr lang="en-US" b="0" i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E., Costantino, A., </a:t>
            </a:r>
            <a:r>
              <a:rPr lang="en-US" b="0" i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Bonovas</a:t>
            </a:r>
            <a:r>
              <a:rPr lang="en-US" b="0" i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S., Fiorino, G., </a:t>
            </a:r>
            <a:r>
              <a:rPr lang="en-US" b="0" i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Furfaro</a:t>
            </a:r>
            <a:r>
              <a:rPr lang="en-US" b="0" i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F., </a:t>
            </a:r>
            <a:r>
              <a:rPr lang="en-US" b="0" i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Peyrin-Biroulet</a:t>
            </a:r>
            <a:r>
              <a:rPr lang="en-US" b="0" i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L., </a:t>
            </a:r>
            <a:r>
              <a:rPr lang="en-US" b="0" i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Fraquelli</a:t>
            </a:r>
            <a:r>
              <a:rPr lang="en-US" b="0" i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M., </a:t>
            </a:r>
            <a:r>
              <a:rPr lang="en-US" b="0" i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Caprioli</a:t>
            </a:r>
            <a:r>
              <a:rPr lang="en-US" b="0" i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F., &amp; </a:t>
            </a:r>
            <a:r>
              <a:rPr lang="en-US" b="0" i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Danese</a:t>
            </a:r>
            <a:r>
              <a:rPr lang="en-US" b="0" i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S. (2021). Milan ultrasound criteria are accurate in assessing disease activity in ulcerative colitis: external validation. </a:t>
            </a:r>
            <a:r>
              <a:rPr lang="en-US" b="0" i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United European gastroenterology journal</a:t>
            </a:r>
            <a:r>
              <a:rPr lang="en-US" b="0" i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 </a:t>
            </a:r>
            <a:r>
              <a:rPr lang="en-US" b="0" i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9</a:t>
            </a:r>
            <a:r>
              <a:rPr lang="en-US" b="0" i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(4), 438–442. https://doi.org/10.1177/2050640620980203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11:23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154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77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NZ" b="0" i="0">
                <a:solidFill>
                  <a:srgbClr val="212121"/>
                </a:solidFill>
                <a:effectLst/>
                <a:latin typeface="BlinkMacSystemFont"/>
              </a:rPr>
              <a:t>de </a:t>
            </a:r>
            <a:r>
              <a:rPr lang="en-NZ" b="0" i="0" err="1">
                <a:solidFill>
                  <a:srgbClr val="212121"/>
                </a:solidFill>
                <a:effectLst/>
                <a:latin typeface="BlinkMacSystemFont"/>
              </a:rPr>
              <a:t>Voogd</a:t>
            </a:r>
            <a:r>
              <a:rPr lang="en-NZ" b="0" i="0">
                <a:solidFill>
                  <a:srgbClr val="212121"/>
                </a:solidFill>
                <a:effectLst/>
                <a:latin typeface="BlinkMacSystemFont"/>
              </a:rPr>
              <a:t>, F. (2022). </a:t>
            </a:r>
            <a:r>
              <a:rPr lang="en-NZ" b="0" i="1">
                <a:solidFill>
                  <a:srgbClr val="212121"/>
                </a:solidFill>
                <a:effectLst/>
                <a:latin typeface="BlinkMacSystemFont"/>
              </a:rPr>
              <a:t>Gastroenterology</a:t>
            </a:r>
            <a:r>
              <a:rPr lang="en-NZ" b="0" i="0">
                <a:solidFill>
                  <a:srgbClr val="212121"/>
                </a:solidFill>
                <a:effectLst/>
                <a:latin typeface="BlinkMacSystemFont"/>
              </a:rPr>
              <a:t>, S0016-5085(22)00966-0. Advance online publication.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11:23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2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A86F9C-FE36-0642-9A6D-BE86C8FC28A9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E344A4-D2F7-0187-A7E5-E56EFF7F0B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825" y="726669"/>
            <a:ext cx="4689819" cy="240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5329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717477040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title, sub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8" y="3927109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768903012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2" y="1713179"/>
            <a:ext cx="10985780" cy="4169411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453435685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2" y="1713179"/>
            <a:ext cx="10985780" cy="4169411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83EDC4-237D-9841-A7A3-2E3EB25A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914412753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title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1928" y="1713179"/>
            <a:ext cx="10984707" cy="4169411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59774A-71E5-F941-B6C9-6ABEBC3C7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529937879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1713179"/>
            <a:ext cx="10984707" cy="4169411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4165335271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eader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2427289"/>
            <a:ext cx="10984707" cy="3455298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64133D-2D1C-0346-ACC5-4AF1B97E9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0F85C30-66F7-3743-9CB2-2AE5CAE9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8" y="1713181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b="1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5471551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hart inf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68" y="1713181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1FA18F-BFAE-2448-8409-F51049241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4056052095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LEF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83" y="1712917"/>
            <a:ext cx="5405918" cy="4169673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185649" y="1712914"/>
            <a:ext cx="5401733" cy="4169675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333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BB66B1-42BD-844E-9A1C-DD527D708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114952222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2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4338918" y="1684693"/>
            <a:ext cx="7247715" cy="4197898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01929" y="1712917"/>
            <a:ext cx="3512873" cy="4169673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1FC9022-20E5-2E43-BCD7-3B00E6A74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165738830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84900" y="1712917"/>
            <a:ext cx="5401733" cy="4169673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929" y="1712915"/>
            <a:ext cx="5405173" cy="4169673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22725010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"/>
            <a:ext cx="12192000" cy="136718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835520"/>
            <a:ext cx="10981267" cy="161544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def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781794"/>
            <a:ext cx="8576108" cy="5339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5601B17-FFAE-EA41-A941-C177AC442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367" y="4523564"/>
            <a:ext cx="8576108" cy="1309445"/>
          </a:xfrm>
        </p:spPr>
        <p:txBody>
          <a:bodyPr/>
          <a:lstStyle>
            <a:lvl1pPr marL="0" marR="0" indent="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15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Name</a:t>
            </a:r>
          </a:p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/>
            </a:pPr>
            <a:r>
              <a:rPr lang="en-US"/>
              <a:t>Title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B7A3BA-41AF-D640-91A7-E976056FF4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47" y="91035"/>
            <a:ext cx="3623398" cy="14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63465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341286" y="1712914"/>
            <a:ext cx="3509433" cy="4169675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087B131-3070-324A-81C9-57A56AC47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A1F1E9-BC34-AE4D-A421-3E120F7C0A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9" y="1712914"/>
            <a:ext cx="3509433" cy="4169675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C8C59A55-E7A7-874F-A4B9-BD06E1F80E6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1" y="1712914"/>
            <a:ext cx="3509433" cy="4169675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5879643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 wht hea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4752" y="1680827"/>
            <a:ext cx="3508198" cy="433918"/>
          </a:xfrm>
          <a:solidFill>
            <a:srgbClr val="FFFFFF"/>
          </a:solidFill>
        </p:spPr>
        <p:txBody>
          <a:bodyPr anchor="ctr"/>
          <a:lstStyle>
            <a:lvl1pPr marL="91275" indent="0">
              <a:buNone/>
              <a:defRPr sz="1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344119" y="1680827"/>
            <a:ext cx="3508198" cy="433918"/>
          </a:xfrm>
          <a:solidFill>
            <a:srgbClr val="FFFFFF"/>
          </a:solidFill>
        </p:spPr>
        <p:txBody>
          <a:bodyPr anchor="ctr"/>
          <a:lstStyle>
            <a:lvl1pPr marL="91275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8073406" y="1680827"/>
            <a:ext cx="3517625" cy="433918"/>
          </a:xfrm>
          <a:solidFill>
            <a:srgbClr val="FFFFFF"/>
          </a:solidFill>
        </p:spPr>
        <p:txBody>
          <a:bodyPr anchor="ctr"/>
          <a:lstStyle>
            <a:lvl1pPr marL="91275" indent="0">
              <a:buNone/>
              <a:defRPr sz="1667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561F91-B993-0B49-BECC-FB685B52B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CC18CFF-4BF3-CA4E-8F95-D701F0CCFA8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41286" y="2342029"/>
            <a:ext cx="3509433" cy="3540560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896B4205-B62E-3242-8289-60E7F9493C2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9" y="2342029"/>
            <a:ext cx="3509433" cy="3540560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DFC91DCB-4C78-934E-A38D-005F54B9992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1" y="2342029"/>
            <a:ext cx="3509433" cy="3540560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8994002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with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90FB0FE-F0CC-AA4A-81DA-DA835B18EB89}"/>
              </a:ext>
            </a:extLst>
          </p:cNvPr>
          <p:cNvSpPr/>
          <p:nvPr userDrawn="1"/>
        </p:nvSpPr>
        <p:spPr bwMode="auto">
          <a:xfrm>
            <a:off x="3400658" y="1352316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788D05-BFDE-8C45-A493-0514858FA40B}"/>
              </a:ext>
            </a:extLst>
          </p:cNvPr>
          <p:cNvSpPr/>
          <p:nvPr userDrawn="1"/>
        </p:nvSpPr>
        <p:spPr bwMode="auto">
          <a:xfrm>
            <a:off x="6200184" y="1352316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AC26E4-F3EC-BA40-A96F-1C717DEC44A2}"/>
              </a:ext>
            </a:extLst>
          </p:cNvPr>
          <p:cNvSpPr/>
          <p:nvPr userDrawn="1"/>
        </p:nvSpPr>
        <p:spPr bwMode="auto">
          <a:xfrm>
            <a:off x="8999711" y="1352316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5C2628-E7D0-5D45-A753-973416732472}"/>
              </a:ext>
            </a:extLst>
          </p:cNvPr>
          <p:cNvSpPr/>
          <p:nvPr userDrawn="1"/>
        </p:nvSpPr>
        <p:spPr bwMode="auto">
          <a:xfrm>
            <a:off x="601135" y="1352316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52D1CF-3D2A-BE4C-9115-95D54CC83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99467D2-263C-9844-A3F2-DC4A0FBE5F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0605" y="2188338"/>
            <a:ext cx="2591595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3A2A411-8255-B046-BC54-607C838EDE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82791" y="2188338"/>
            <a:ext cx="2591595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18C0554-2395-124D-8BB5-443C621968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2698" y="2188338"/>
            <a:ext cx="2591595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920E33B-FF66-494B-A7B3-D3B53F808E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82605" y="2188338"/>
            <a:ext cx="2591595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68A2EEF-9D71-6C4B-842E-397914F95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0605" y="1573627"/>
            <a:ext cx="2591595" cy="393398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C1B0A33-C75F-A84A-9C94-DDF318350C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2791" y="1573627"/>
            <a:ext cx="2591595" cy="393398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1FCACC1-472A-6D46-AA4B-A36F6D240D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2698" y="1573627"/>
            <a:ext cx="2591595" cy="393398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8AB612F-6DE8-BF4B-BC23-89C20D162C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2605" y="1573627"/>
            <a:ext cx="2591595" cy="393398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</p:spTree>
    <p:extLst>
      <p:ext uri="{BB962C8B-B14F-4D97-AF65-F5344CB8AC3E}">
        <p14:creationId xmlns:p14="http://schemas.microsoft.com/office/powerpoint/2010/main" val="2557272002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bor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3D9BB-A739-E044-9D7E-C73E8B18A22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6611" y="559595"/>
            <a:ext cx="11038782" cy="5494073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223650678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Full Bleed Image</a:t>
            </a:r>
          </a:p>
          <a:p>
            <a:endParaRPr lang="en-US"/>
          </a:p>
          <a:p>
            <a:r>
              <a:rPr lang="en-US"/>
              <a:t>No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72" y="5694566"/>
            <a:ext cx="10981265" cy="39826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89611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n-US" sz="20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0" indent="0" algn="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en-US" sz="1400" dirty="0" smtClean="0">
                <a:solidFill>
                  <a:schemeClr val="tx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5372" y="6055668"/>
            <a:ext cx="10981265" cy="230832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033848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or statement,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929" y="2274840"/>
            <a:ext cx="5176868" cy="2308324"/>
          </a:xfrm>
        </p:spPr>
        <p:txBody>
          <a:bodyPr anchor="ctr" anchorCtr="0"/>
          <a:lstStyle>
            <a:lvl1pPr marL="296310" marR="0" indent="-296310" algn="l" defTabSz="76194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b="1" i="0" smtClean="0">
                <a:effectLst/>
              </a:defRPr>
            </a:lvl1pPr>
          </a:lstStyle>
          <a:p>
            <a:r>
              <a:rPr lang="en-US"/>
              <a:t>“This slide can be used to include one or multiple quotes/</a:t>
            </a:r>
            <a:br>
              <a:rPr lang="en-US"/>
            </a:br>
            <a:r>
              <a:rPr lang="en-US"/>
              <a:t>statements. Please click to edit copy.”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9" y="6279365"/>
            <a:ext cx="4435738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35299D6-41B4-6E4D-8691-F95891459B1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90232" y="803252"/>
            <a:ext cx="5096398" cy="509836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81192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C53EB3A-D0CA-250C-7E00-12CC55505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1592" y="6229352"/>
            <a:ext cx="955042" cy="5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79981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605368" y="1897946"/>
            <a:ext cx="10981267" cy="1709871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8" y="5083558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2707727733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ement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605368" y="1897946"/>
            <a:ext cx="10981267" cy="1709871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8" y="5083558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1452757242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605368" y="1897946"/>
            <a:ext cx="10981267" cy="1709871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8" y="5083558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209188764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BDC7DCC-CB64-5D4E-8CC6-951D208A5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6" y="3012652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B684D-3E68-0482-C19E-DDE1935FB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525" y="370347"/>
            <a:ext cx="4645636" cy="23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677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&amp;J Signa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59B943-2374-BE44-A221-B48CDAE447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9160" y="4108949"/>
            <a:ext cx="3213680" cy="129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1887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dark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6" y="3012652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99CA3-F4BB-7C18-9F9B-D2B32F231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744" y="351297"/>
            <a:ext cx="4830513" cy="247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3331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6" y="3012652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63415221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69013070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59253722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678852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26885083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21204034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CE03917-18A7-4044-9D0E-7471890AD18F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29200037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19531739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1" y="1713178"/>
            <a:ext cx="10985780" cy="4169411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00943551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1" y="1713178"/>
            <a:ext cx="10985780" cy="4169411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83EDC4-237D-9841-A7A3-2E3EB25A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69681800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title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1928" y="1713179"/>
            <a:ext cx="10984706" cy="4169410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59774A-71E5-F941-B6C9-6ABEBC3C7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63908697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1713179"/>
            <a:ext cx="10984706" cy="4169410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41778142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eader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2427290"/>
            <a:ext cx="10984706" cy="3455298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64133D-2D1C-0346-ACC5-4AF1B97E9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0F85C30-66F7-3743-9CB2-2AE5CAE9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7" y="1713179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b="1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115504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hart inf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67" y="1713179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1FA18F-BFAE-2448-8409-F51049241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71003859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LEF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82" y="1712916"/>
            <a:ext cx="5405918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185647" y="1712914"/>
            <a:ext cx="5401733" cy="4169675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333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BB66B1-42BD-844E-9A1C-DD527D708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43745445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2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4338918" y="1684692"/>
            <a:ext cx="7247715" cy="4197897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01928" y="1712916"/>
            <a:ext cx="3512873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1FC9022-20E5-2E43-BCD7-3B00E6A74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0264997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84900" y="1712916"/>
            <a:ext cx="5401733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928" y="1712914"/>
            <a:ext cx="5405173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42025504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BFA046-EF56-8546-985A-BFAD9D108440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08103235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341285" y="1712914"/>
            <a:ext cx="3509433" cy="4169675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087B131-3070-324A-81C9-57A56AC47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A1F1E9-BC34-AE4D-A421-3E120F7C0A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7" y="1712914"/>
            <a:ext cx="3509433" cy="4169675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C8C59A55-E7A7-874F-A4B9-BD06E1F80E6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0" y="1712914"/>
            <a:ext cx="3509433" cy="4169675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87712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 wht hea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4750" y="1680827"/>
            <a:ext cx="3508199" cy="433917"/>
          </a:xfrm>
          <a:solidFill>
            <a:srgbClr val="FFFFFF"/>
          </a:solidFill>
        </p:spPr>
        <p:txBody>
          <a:bodyPr anchor="ctr"/>
          <a:lstStyle>
            <a:lvl1pPr marL="91278" indent="0">
              <a:buNone/>
              <a:defRPr sz="1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344117" y="1680827"/>
            <a:ext cx="3508199" cy="433917"/>
          </a:xfrm>
          <a:solidFill>
            <a:srgbClr val="FFFFFF"/>
          </a:solidFill>
        </p:spPr>
        <p:txBody>
          <a:bodyPr anchor="ctr"/>
          <a:lstStyle>
            <a:lvl1pPr marL="91278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8073405" y="1680827"/>
            <a:ext cx="3517625" cy="433917"/>
          </a:xfrm>
          <a:solidFill>
            <a:srgbClr val="FFFFFF"/>
          </a:solidFill>
        </p:spPr>
        <p:txBody>
          <a:bodyPr anchor="ctr"/>
          <a:lstStyle>
            <a:lvl1pPr marL="91278" indent="0">
              <a:buNone/>
              <a:defRPr sz="1667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561F91-B993-0B49-BECC-FB685B52B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CC18CFF-4BF3-CA4E-8F95-D701F0CCFA8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41285" y="2342029"/>
            <a:ext cx="3509433" cy="3540560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896B4205-B62E-3242-8289-60E7F9493C2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7" y="2342029"/>
            <a:ext cx="3509433" cy="3540560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DFC91DCB-4C78-934E-A38D-005F54B9992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0" y="2342029"/>
            <a:ext cx="3509433" cy="3540560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072568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with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90FB0FE-F0CC-AA4A-81DA-DA835B18EB89}"/>
              </a:ext>
            </a:extLst>
          </p:cNvPr>
          <p:cNvSpPr/>
          <p:nvPr userDrawn="1"/>
        </p:nvSpPr>
        <p:spPr bwMode="auto">
          <a:xfrm>
            <a:off x="3400659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788D05-BFDE-8C45-A493-0514858FA40B}"/>
              </a:ext>
            </a:extLst>
          </p:cNvPr>
          <p:cNvSpPr/>
          <p:nvPr userDrawn="1"/>
        </p:nvSpPr>
        <p:spPr bwMode="auto">
          <a:xfrm>
            <a:off x="6200184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AC26E4-F3EC-BA40-A96F-1C717DEC44A2}"/>
              </a:ext>
            </a:extLst>
          </p:cNvPr>
          <p:cNvSpPr/>
          <p:nvPr userDrawn="1"/>
        </p:nvSpPr>
        <p:spPr bwMode="auto">
          <a:xfrm>
            <a:off x="8999710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5C2628-E7D0-5D45-A753-973416732472}"/>
              </a:ext>
            </a:extLst>
          </p:cNvPr>
          <p:cNvSpPr/>
          <p:nvPr userDrawn="1"/>
        </p:nvSpPr>
        <p:spPr bwMode="auto">
          <a:xfrm>
            <a:off x="601134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52D1CF-3D2A-BE4C-9115-95D54CC83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99467D2-263C-9844-A3F2-DC4A0FBE5F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0605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3A2A411-8255-B046-BC54-607C838EDE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82791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18C0554-2395-124D-8BB5-443C621968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2699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920E33B-FF66-494B-A7B3-D3B53F808E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82606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68A2EEF-9D71-6C4B-842E-397914F95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0605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C1B0A33-C75F-A84A-9C94-DDF318350C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2791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1FCACC1-472A-6D46-AA4B-A36F6D240D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2699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8AB612F-6DE8-BF4B-BC23-89C20D162C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2606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</p:spTree>
    <p:extLst>
      <p:ext uri="{BB962C8B-B14F-4D97-AF65-F5344CB8AC3E}">
        <p14:creationId xmlns:p14="http://schemas.microsoft.com/office/powerpoint/2010/main" val="296772219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bor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3D9BB-A739-E044-9D7E-C73E8B18A22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6610" y="559594"/>
            <a:ext cx="11038781" cy="5494073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00676740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Full Bleed Image</a:t>
            </a:r>
          </a:p>
          <a:p>
            <a:endParaRPr lang="en-US"/>
          </a:p>
          <a:p>
            <a:r>
              <a:rPr lang="en-US"/>
              <a:t>No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70" y="5694564"/>
            <a:ext cx="10981265" cy="39826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89611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n-US" sz="20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0" indent="0" algn="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en-US" sz="1400" dirty="0" smtClean="0">
                <a:solidFill>
                  <a:schemeClr val="tx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5370" y="6055668"/>
            <a:ext cx="10981265" cy="230832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65549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3883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325160105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ement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292378461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18761398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&amp;J Signa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86AFE-7941-EB4C-A7F0-E65A479B8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260" y="2286724"/>
            <a:ext cx="5699480" cy="23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7465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4F8F693-F413-C844-A4FD-80E8F924634C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53394852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FCB1-6701-1349-9F94-7029910072D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2/1/2023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94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A86F9C-FE36-0642-9A6D-BE86C8FC28A9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09073567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CE03917-18A7-4044-9D0E-7471890AD18F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11427296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BFA046-EF56-8546-985A-BFAD9D108440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6111442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4F8F693-F413-C844-A4FD-80E8F924634C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792855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6C35A3-D64C-7E42-92AA-628E11DDD1E3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577061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DF6BD49-5C2F-354E-952F-945FB3DF5D93}"/>
              </a:ext>
            </a:extLst>
          </p:cNvPr>
          <p:cNvSpPr/>
          <p:nvPr userDrawn="1"/>
        </p:nvSpPr>
        <p:spPr bwMode="auto">
          <a:xfrm flipV="1">
            <a:off x="323516" y="4709966"/>
            <a:ext cx="11544969" cy="1285873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F89299-6287-9A46-9F7C-DF405E438271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787B5-C85D-A94C-A7FF-1763D245E71A}"/>
              </a:ext>
            </a:extLst>
          </p:cNvPr>
          <p:cNvSpPr txBox="1"/>
          <p:nvPr userDrawn="1"/>
        </p:nvSpPr>
        <p:spPr>
          <a:xfrm>
            <a:off x="8161131" y="4871291"/>
            <a:ext cx="3143079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879384942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4320285-4BD1-E84A-871D-A4286603D991}"/>
              </a:ext>
            </a:extLst>
          </p:cNvPr>
          <p:cNvGrpSpPr/>
          <p:nvPr userDrawn="1"/>
        </p:nvGrpSpPr>
        <p:grpSpPr>
          <a:xfrm>
            <a:off x="323516" y="4709966"/>
            <a:ext cx="11544969" cy="1292895"/>
            <a:chOff x="386615" y="5651959"/>
            <a:chExt cx="13853963" cy="15514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20A94F-1CAB-A142-9990-5B364FFED1BB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D454ED-5B51-544F-AD62-DDE3EBAEE8F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C9ADB92-8172-AF4D-97D3-82072EF22F4F}"/>
              </a:ext>
            </a:extLst>
          </p:cNvPr>
          <p:cNvSpPr txBox="1"/>
          <p:nvPr userDrawn="1"/>
        </p:nvSpPr>
        <p:spPr>
          <a:xfrm>
            <a:off x="8161131" y="4871291"/>
            <a:ext cx="3143079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Ulcerative colitis at 40x magnification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71321712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B85581-4FEB-A44D-B7CC-654267EB10AC}"/>
              </a:ext>
            </a:extLst>
          </p:cNvPr>
          <p:cNvGrpSpPr/>
          <p:nvPr userDrawn="1"/>
        </p:nvGrpSpPr>
        <p:grpSpPr>
          <a:xfrm>
            <a:off x="323516" y="4709966"/>
            <a:ext cx="11544969" cy="1292895"/>
            <a:chOff x="386615" y="5651959"/>
            <a:chExt cx="13853963" cy="15514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716D98-D9DD-1C4C-8258-995F7E338138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81589B-7D9F-834F-A4FC-B8D82BAB7218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137278-0D96-6242-ACA5-3DB3686A507E}"/>
              </a:ext>
            </a:extLst>
          </p:cNvPr>
          <p:cNvSpPr txBox="1"/>
          <p:nvPr userDrawn="1"/>
        </p:nvSpPr>
        <p:spPr>
          <a:xfrm>
            <a:off x="8605520" y="4871291"/>
            <a:ext cx="2698690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Leslie "Wren" </a:t>
            </a:r>
            <a:r>
              <a:rPr lang="en-US" sz="833" b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Vandever</a:t>
            </a:r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Whooping Crane</a:t>
            </a:r>
          </a:p>
          <a:p>
            <a:pPr marL="0" marR="0" indent="0" algn="r" defTabSz="60848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Wren is an artist, journalist, and patient advocate who focuses on living mindfully and well with rheumatoid arthritis.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76312194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68779F3-A37C-D242-BE2A-8A7A5A7250EB}"/>
              </a:ext>
            </a:extLst>
          </p:cNvPr>
          <p:cNvGrpSpPr/>
          <p:nvPr userDrawn="1"/>
        </p:nvGrpSpPr>
        <p:grpSpPr>
          <a:xfrm>
            <a:off x="323516" y="4709966"/>
            <a:ext cx="11544969" cy="1292895"/>
            <a:chOff x="386615" y="5651959"/>
            <a:chExt cx="13853963" cy="15514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5F7EEE2-F55E-D44D-97D7-98B11A75609D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918FF4-83CA-6E49-844F-BACE1FB97F23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93B2FDF-841B-384B-909E-6125E8A5D151}"/>
              </a:ext>
            </a:extLst>
          </p:cNvPr>
          <p:cNvSpPr txBox="1"/>
          <p:nvPr userDrawn="1"/>
        </p:nvSpPr>
        <p:spPr>
          <a:xfrm>
            <a:off x="8605520" y="4871291"/>
            <a:ext cx="2698690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Rhonda Fenwick,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is Now II</a:t>
            </a:r>
          </a:p>
          <a:p>
            <a:pPr marL="0" marR="0" indent="0" algn="r" defTabSz="60848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her art, Rhonda has explored psoriasis, a chronic skin disorder she </a:t>
            </a:r>
            <a:b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lived with since the age of six.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35209660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6C35A3-D64C-7E42-92AA-628E11DDD1E3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02BD71-9585-8A3B-AE3B-86AC90C0D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1" y="618332"/>
            <a:ext cx="4611022" cy="23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3383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B775826-2EE4-D741-A2EC-E0802F05379C}"/>
              </a:ext>
            </a:extLst>
          </p:cNvPr>
          <p:cNvGrpSpPr/>
          <p:nvPr userDrawn="1"/>
        </p:nvGrpSpPr>
        <p:grpSpPr>
          <a:xfrm>
            <a:off x="323516" y="4709966"/>
            <a:ext cx="11544969" cy="1292895"/>
            <a:chOff x="386615" y="5651959"/>
            <a:chExt cx="13853963" cy="15514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D403DE-AEB8-CA47-8B21-0902F271AEC0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2DDE09-976E-2C48-8A59-A50EC37AEB0D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A35C64B-0ED0-9D45-8B90-1E7F462C388F}"/>
              </a:ext>
            </a:extLst>
          </p:cNvPr>
          <p:cNvSpPr txBox="1"/>
          <p:nvPr userDrawn="1"/>
        </p:nvSpPr>
        <p:spPr>
          <a:xfrm>
            <a:off x="8700447" y="4871291"/>
            <a:ext cx="2603763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Barbara, </a:t>
            </a:r>
            <a:r>
              <a:rPr lang="en-US" sz="833" b="1" i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Verbloemen</a:t>
            </a:r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(to gloss over)</a:t>
            </a:r>
          </a:p>
          <a:p>
            <a:pPr algn="r"/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Diagnosed with severe ulcerative colitis at age 18, Barbara tries to find peace of mind through painting and creating ceramics.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85212578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"/>
            <a:ext cx="12192000" cy="136718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835520"/>
            <a:ext cx="10981267" cy="161544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def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781794"/>
            <a:ext cx="8576108" cy="5339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5601B17-FFAE-EA41-A941-C177AC442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367" y="4523564"/>
            <a:ext cx="8576108" cy="1309445"/>
          </a:xfrm>
        </p:spPr>
        <p:txBody>
          <a:bodyPr/>
          <a:lstStyle>
            <a:lvl1pPr marL="0" marR="0" indent="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15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Name</a:t>
            </a:r>
          </a:p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/>
            </a:pPr>
            <a:r>
              <a:rPr lang="en-US"/>
              <a:t>Title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B7A3BA-41AF-D640-91A7-E976056FF4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47" y="91035"/>
            <a:ext cx="3623398" cy="14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059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E54DD1D-580B-1743-A80C-0AE1DA3235A0}"/>
              </a:ext>
            </a:extLst>
          </p:cNvPr>
          <p:cNvSpPr txBox="1"/>
          <p:nvPr userDrawn="1"/>
        </p:nvSpPr>
        <p:spPr>
          <a:xfrm>
            <a:off x="8586368" y="5607463"/>
            <a:ext cx="3143079" cy="2083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DC7DCC-CB64-5D4E-8CC6-951D208A5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6" y="3012652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36036609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dark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037573F-53C3-BB43-AAB4-86C544D5E76E}"/>
              </a:ext>
            </a:extLst>
          </p:cNvPr>
          <p:cNvSpPr txBox="1"/>
          <p:nvPr userDrawn="1"/>
        </p:nvSpPr>
        <p:spPr>
          <a:xfrm>
            <a:off x="8589041" y="5614721"/>
            <a:ext cx="3143079" cy="2083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Viral exacerbation at 40x magnification</a:t>
            </a:r>
            <a:endParaRPr lang="en-US" sz="833" b="1" i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6" y="3012652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637042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037573F-53C3-BB43-AAB4-86C544D5E76E}"/>
              </a:ext>
            </a:extLst>
          </p:cNvPr>
          <p:cNvSpPr txBox="1"/>
          <p:nvPr userDrawn="1"/>
        </p:nvSpPr>
        <p:spPr>
          <a:xfrm>
            <a:off x="8589041" y="5614721"/>
            <a:ext cx="3143079" cy="2083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Jeffrey </a:t>
            </a:r>
            <a:r>
              <a:rPr lang="en-US" sz="833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Sparr</a:t>
            </a:r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Same Guy 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6" y="3012652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390055509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428983884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53861811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4281201890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7941779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40052632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DF6BD49-5C2F-354E-952F-945FB3DF5D93}"/>
              </a:ext>
            </a:extLst>
          </p:cNvPr>
          <p:cNvSpPr/>
          <p:nvPr userDrawn="1"/>
        </p:nvSpPr>
        <p:spPr bwMode="auto">
          <a:xfrm flipV="1">
            <a:off x="323516" y="4709966"/>
            <a:ext cx="11544969" cy="1285873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F89299-6287-9A46-9F7C-DF405E438271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787B5-C85D-A94C-A7FF-1763D245E71A}"/>
              </a:ext>
            </a:extLst>
          </p:cNvPr>
          <p:cNvSpPr txBox="1"/>
          <p:nvPr userDrawn="1"/>
        </p:nvSpPr>
        <p:spPr>
          <a:xfrm>
            <a:off x="8161131" y="4871291"/>
            <a:ext cx="3143079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56692716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411320544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1" y="1713178"/>
            <a:ext cx="10985780" cy="4169411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129634383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1" y="1713178"/>
            <a:ext cx="10985780" cy="4169411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83EDC4-237D-9841-A7A3-2E3EB25A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79900467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title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1928" y="1713179"/>
            <a:ext cx="10984706" cy="4169410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59774A-71E5-F941-B6C9-6ABEBC3C7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97229857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1713179"/>
            <a:ext cx="10984706" cy="4169410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95784873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eader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2427290"/>
            <a:ext cx="10984706" cy="3455298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64133D-2D1C-0346-ACC5-4AF1B97E9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0F85C30-66F7-3743-9CB2-2AE5CAE9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7" y="1713179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b="1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549247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hart inf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67" y="1713179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1FA18F-BFAE-2448-8409-F51049241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83718886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LEF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82" y="1712916"/>
            <a:ext cx="5405918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185647" y="1712914"/>
            <a:ext cx="5401733" cy="4169675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333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BB66B1-42BD-844E-9A1C-DD527D708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9274598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2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4338918" y="1684692"/>
            <a:ext cx="7247715" cy="4197897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01928" y="1712916"/>
            <a:ext cx="3512873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1FC9022-20E5-2E43-BCD7-3B00E6A74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842851661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84900" y="1712916"/>
            <a:ext cx="5401733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928" y="1712914"/>
            <a:ext cx="5405173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8270476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4320285-4BD1-E84A-871D-A4286603D991}"/>
              </a:ext>
            </a:extLst>
          </p:cNvPr>
          <p:cNvGrpSpPr/>
          <p:nvPr userDrawn="1"/>
        </p:nvGrpSpPr>
        <p:grpSpPr>
          <a:xfrm>
            <a:off x="323516" y="4709966"/>
            <a:ext cx="11544969" cy="1292895"/>
            <a:chOff x="386615" y="5651959"/>
            <a:chExt cx="13853963" cy="15514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20A94F-1CAB-A142-9990-5B364FFED1BB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D454ED-5B51-544F-AD62-DDE3EBAEE8F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C9ADB92-8172-AF4D-97D3-82072EF22F4F}"/>
              </a:ext>
            </a:extLst>
          </p:cNvPr>
          <p:cNvSpPr txBox="1"/>
          <p:nvPr userDrawn="1"/>
        </p:nvSpPr>
        <p:spPr>
          <a:xfrm>
            <a:off x="8161131" y="4871291"/>
            <a:ext cx="3143079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Ulcerative colitis at 40x magnification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26670278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341285" y="1712914"/>
            <a:ext cx="3509433" cy="4169675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087B131-3070-324A-81C9-57A56AC47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A1F1E9-BC34-AE4D-A421-3E120F7C0A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7" y="1712914"/>
            <a:ext cx="3509433" cy="4169675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C8C59A55-E7A7-874F-A4B9-BD06E1F80E6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0" y="1712914"/>
            <a:ext cx="3509433" cy="4169675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54839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 wht hea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4750" y="1680827"/>
            <a:ext cx="3508199" cy="433917"/>
          </a:xfrm>
          <a:solidFill>
            <a:srgbClr val="FFFFFF"/>
          </a:solidFill>
        </p:spPr>
        <p:txBody>
          <a:bodyPr anchor="ctr"/>
          <a:lstStyle>
            <a:lvl1pPr marL="91278" indent="0">
              <a:buNone/>
              <a:defRPr sz="1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344117" y="1680827"/>
            <a:ext cx="3508199" cy="433917"/>
          </a:xfrm>
          <a:solidFill>
            <a:srgbClr val="FFFFFF"/>
          </a:solidFill>
        </p:spPr>
        <p:txBody>
          <a:bodyPr anchor="ctr"/>
          <a:lstStyle>
            <a:lvl1pPr marL="91278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8073405" y="1680827"/>
            <a:ext cx="3517625" cy="433917"/>
          </a:xfrm>
          <a:solidFill>
            <a:srgbClr val="FFFFFF"/>
          </a:solidFill>
        </p:spPr>
        <p:txBody>
          <a:bodyPr anchor="ctr"/>
          <a:lstStyle>
            <a:lvl1pPr marL="91278" indent="0">
              <a:buNone/>
              <a:defRPr sz="1667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561F91-B993-0B49-BECC-FB685B52B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CC18CFF-4BF3-CA4E-8F95-D701F0CCFA8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41285" y="2342029"/>
            <a:ext cx="3509433" cy="3540560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896B4205-B62E-3242-8289-60E7F9493C2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7" y="2342029"/>
            <a:ext cx="3509433" cy="3540560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DFC91DCB-4C78-934E-A38D-005F54B9992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0" y="2342029"/>
            <a:ext cx="3509433" cy="3540560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975006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with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90FB0FE-F0CC-AA4A-81DA-DA835B18EB89}"/>
              </a:ext>
            </a:extLst>
          </p:cNvPr>
          <p:cNvSpPr/>
          <p:nvPr userDrawn="1"/>
        </p:nvSpPr>
        <p:spPr bwMode="auto">
          <a:xfrm>
            <a:off x="3400659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788D05-BFDE-8C45-A493-0514858FA40B}"/>
              </a:ext>
            </a:extLst>
          </p:cNvPr>
          <p:cNvSpPr/>
          <p:nvPr userDrawn="1"/>
        </p:nvSpPr>
        <p:spPr bwMode="auto">
          <a:xfrm>
            <a:off x="6200184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AC26E4-F3EC-BA40-A96F-1C717DEC44A2}"/>
              </a:ext>
            </a:extLst>
          </p:cNvPr>
          <p:cNvSpPr/>
          <p:nvPr userDrawn="1"/>
        </p:nvSpPr>
        <p:spPr bwMode="auto">
          <a:xfrm>
            <a:off x="8999710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5C2628-E7D0-5D45-A753-973416732472}"/>
              </a:ext>
            </a:extLst>
          </p:cNvPr>
          <p:cNvSpPr/>
          <p:nvPr userDrawn="1"/>
        </p:nvSpPr>
        <p:spPr bwMode="auto">
          <a:xfrm>
            <a:off x="601134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52D1CF-3D2A-BE4C-9115-95D54CC83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99467D2-263C-9844-A3F2-DC4A0FBE5F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0605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3A2A411-8255-B046-BC54-607C838EDE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82791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18C0554-2395-124D-8BB5-443C621968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2699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920E33B-FF66-494B-A7B3-D3B53F808E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82606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68A2EEF-9D71-6C4B-842E-397914F95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0605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C1B0A33-C75F-A84A-9C94-DDF318350C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2791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1FCACC1-472A-6D46-AA4B-A36F6D240D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2699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8AB612F-6DE8-BF4B-BC23-89C20D162C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2606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</p:spTree>
    <p:extLst>
      <p:ext uri="{BB962C8B-B14F-4D97-AF65-F5344CB8AC3E}">
        <p14:creationId xmlns:p14="http://schemas.microsoft.com/office/powerpoint/2010/main" val="1608510164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bor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3D9BB-A739-E044-9D7E-C73E8B18A22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6610" y="559594"/>
            <a:ext cx="11038781" cy="5494073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74059746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Full Bleed Image</a:t>
            </a:r>
          </a:p>
          <a:p>
            <a:endParaRPr lang="en-US"/>
          </a:p>
          <a:p>
            <a:r>
              <a:rPr lang="en-US"/>
              <a:t>No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70" y="5694564"/>
            <a:ext cx="10981265" cy="39826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89611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n-US" sz="20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0" indent="0" algn="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en-US" sz="1400" dirty="0" smtClean="0">
                <a:solidFill>
                  <a:schemeClr val="tx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5370" y="6055668"/>
            <a:ext cx="10981265" cy="230832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734549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DDAE6E9-AFFF-2D71-E1E3-5D6706658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1592" y="6229352"/>
            <a:ext cx="955042" cy="5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36546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2224034660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ement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2222054701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2910820736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&amp;J Signa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86AFE-7941-EB4C-A7F0-E65A479B8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260" y="2286724"/>
            <a:ext cx="5699480" cy="23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5377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B85581-4FEB-A44D-B7CC-654267EB10AC}"/>
              </a:ext>
            </a:extLst>
          </p:cNvPr>
          <p:cNvGrpSpPr/>
          <p:nvPr userDrawn="1"/>
        </p:nvGrpSpPr>
        <p:grpSpPr>
          <a:xfrm>
            <a:off x="323516" y="4709966"/>
            <a:ext cx="11544969" cy="1292895"/>
            <a:chOff x="386615" y="5651959"/>
            <a:chExt cx="13853963" cy="15514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716D98-D9DD-1C4C-8258-995F7E338138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81589B-7D9F-834F-A4FC-B8D82BAB7218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137278-0D96-6242-ACA5-3DB3686A507E}"/>
              </a:ext>
            </a:extLst>
          </p:cNvPr>
          <p:cNvSpPr txBox="1"/>
          <p:nvPr userDrawn="1"/>
        </p:nvSpPr>
        <p:spPr>
          <a:xfrm>
            <a:off x="8605520" y="4871291"/>
            <a:ext cx="2698690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Leslie "Wren" </a:t>
            </a:r>
            <a:r>
              <a:rPr lang="en-US" sz="833" b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Vandever</a:t>
            </a:r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Whooping Crane</a:t>
            </a:r>
          </a:p>
          <a:p>
            <a:pPr marL="0" marR="0" indent="0" algn="r" defTabSz="60848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Wren is an artist, journalist, and patient advocate who focuses on living mindfully and well with rheumatoid arthritis.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31506184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75093E-139D-5A40-8F07-86F2F90A36E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154828661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3AC26B-DC06-7E4C-AFC7-B42BC27E9DD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525078830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3AC26B-DC06-7E4C-AFC7-B42BC27E9DD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768782937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3AC26B-DC06-7E4C-AFC7-B42BC27E9DD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04754901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3AC26B-DC06-7E4C-AFC7-B42BC27E9DD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25470998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C863DCC-873D-DF40-988A-3C530C112BBD}"/>
              </a:ext>
            </a:extLst>
          </p:cNvPr>
          <p:cNvSpPr/>
          <p:nvPr userDrawn="1"/>
        </p:nvSpPr>
        <p:spPr bwMode="auto">
          <a:xfrm flipV="1">
            <a:off x="323517" y="4709968"/>
            <a:ext cx="11544969" cy="1285873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5FFC39-F052-D844-AD99-110D6F5E20A2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161133" y="4871293"/>
            <a:ext cx="3143078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</p:spTree>
    <p:extLst>
      <p:ext uri="{BB962C8B-B14F-4D97-AF65-F5344CB8AC3E}">
        <p14:creationId xmlns:p14="http://schemas.microsoft.com/office/powerpoint/2010/main" val="1532516922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6072193-A59F-BC48-857E-9E04A2F74C49}"/>
              </a:ext>
            </a:extLst>
          </p:cNvPr>
          <p:cNvGrpSpPr/>
          <p:nvPr userDrawn="1"/>
        </p:nvGrpSpPr>
        <p:grpSpPr>
          <a:xfrm>
            <a:off x="323517" y="4709968"/>
            <a:ext cx="11544969" cy="1292895"/>
            <a:chOff x="386615" y="5651959"/>
            <a:chExt cx="13853963" cy="155147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BB7F4F-2563-E447-8E59-0797928186EA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B9C391-2B4E-4847-B493-AEDCE706911B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161133" y="4871293"/>
            <a:ext cx="3143078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Ulcerative colitis at 40x magnification</a:t>
            </a:r>
          </a:p>
        </p:txBody>
      </p:sp>
    </p:spTree>
    <p:extLst>
      <p:ext uri="{BB962C8B-B14F-4D97-AF65-F5344CB8AC3E}">
        <p14:creationId xmlns:p14="http://schemas.microsoft.com/office/powerpoint/2010/main" val="1178499680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7FB88A9-6AC9-7A4D-B5C1-65FCF6A45450}"/>
              </a:ext>
            </a:extLst>
          </p:cNvPr>
          <p:cNvGrpSpPr/>
          <p:nvPr userDrawn="1"/>
        </p:nvGrpSpPr>
        <p:grpSpPr>
          <a:xfrm>
            <a:off x="323517" y="4709968"/>
            <a:ext cx="11544969" cy="1292895"/>
            <a:chOff x="386615" y="5651959"/>
            <a:chExt cx="13853963" cy="15514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AF93BF-96FB-774D-A0A5-0F8DA6F50B76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69A5AD-CFC9-FF41-9B15-716213B8F45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605520" y="4871293"/>
            <a:ext cx="2698691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Leslie "Wren" </a:t>
            </a:r>
            <a:r>
              <a:rPr lang="en-US" sz="833" b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Vandever</a:t>
            </a:r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Whooping Crane</a:t>
            </a:r>
          </a:p>
          <a:p>
            <a:pPr marL="0" marR="0" indent="0" algn="r" defTabSz="60846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Wren is an artist, journalist, and patient advocate who focuses on living mindfully and well with rheumatoid arthritis.</a:t>
            </a:r>
          </a:p>
        </p:txBody>
      </p:sp>
    </p:spTree>
    <p:extLst>
      <p:ext uri="{BB962C8B-B14F-4D97-AF65-F5344CB8AC3E}">
        <p14:creationId xmlns:p14="http://schemas.microsoft.com/office/powerpoint/2010/main" val="3964497640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7FB88A9-6AC9-7A4D-B5C1-65FCF6A45450}"/>
              </a:ext>
            </a:extLst>
          </p:cNvPr>
          <p:cNvGrpSpPr/>
          <p:nvPr userDrawn="1"/>
        </p:nvGrpSpPr>
        <p:grpSpPr>
          <a:xfrm>
            <a:off x="323517" y="4709968"/>
            <a:ext cx="11544969" cy="1292895"/>
            <a:chOff x="386615" y="5651959"/>
            <a:chExt cx="13853963" cy="15514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AF93BF-96FB-774D-A0A5-0F8DA6F50B76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69A5AD-CFC9-FF41-9B15-716213B8F45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605520" y="4871293"/>
            <a:ext cx="2698691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Rhonda Fenwick,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is Now II</a:t>
            </a:r>
          </a:p>
          <a:p>
            <a:pPr marL="0" marR="0" indent="0" algn="r" defTabSz="60846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her art, Rhonda has explored psoriasis, a chronic skin disorder she </a:t>
            </a:r>
            <a:b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lived with since the age of six.</a:t>
            </a:r>
          </a:p>
        </p:txBody>
      </p:sp>
    </p:spTree>
    <p:extLst>
      <p:ext uri="{BB962C8B-B14F-4D97-AF65-F5344CB8AC3E}">
        <p14:creationId xmlns:p14="http://schemas.microsoft.com/office/powerpoint/2010/main" val="906789102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Art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7FB88A9-6AC9-7A4D-B5C1-65FCF6A45450}"/>
              </a:ext>
            </a:extLst>
          </p:cNvPr>
          <p:cNvGrpSpPr/>
          <p:nvPr userDrawn="1"/>
        </p:nvGrpSpPr>
        <p:grpSpPr>
          <a:xfrm>
            <a:off x="323517" y="4709968"/>
            <a:ext cx="11544969" cy="1292895"/>
            <a:chOff x="386615" y="5651959"/>
            <a:chExt cx="13853963" cy="15514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AF93BF-96FB-774D-A0A5-0F8DA6F50B76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69A5AD-CFC9-FF41-9B15-716213B8F45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700449" y="4871293"/>
            <a:ext cx="2603763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Barbara, </a:t>
            </a:r>
            <a:r>
              <a:rPr lang="en-US" sz="833" b="1" i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Verbloemen</a:t>
            </a:r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(to gloss over)</a:t>
            </a:r>
          </a:p>
          <a:p>
            <a:pPr algn="r"/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Diagnosed with severe ulcerative colitis at age 18, Barbara tries to find peace of mind through painting and creating ceramics.</a:t>
            </a:r>
          </a:p>
        </p:txBody>
      </p:sp>
    </p:spTree>
    <p:extLst>
      <p:ext uri="{BB962C8B-B14F-4D97-AF65-F5344CB8AC3E}">
        <p14:creationId xmlns:p14="http://schemas.microsoft.com/office/powerpoint/2010/main" val="257161474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68779F3-A37C-D242-BE2A-8A7A5A7250EB}"/>
              </a:ext>
            </a:extLst>
          </p:cNvPr>
          <p:cNvGrpSpPr/>
          <p:nvPr userDrawn="1"/>
        </p:nvGrpSpPr>
        <p:grpSpPr>
          <a:xfrm>
            <a:off x="323516" y="4709966"/>
            <a:ext cx="11544969" cy="1292895"/>
            <a:chOff x="386615" y="5651959"/>
            <a:chExt cx="13853963" cy="15514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5F7EEE2-F55E-D44D-97D7-98B11A75609D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918FF4-83CA-6E49-844F-BACE1FB97F23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93B2FDF-841B-384B-909E-6125E8A5D151}"/>
              </a:ext>
            </a:extLst>
          </p:cNvPr>
          <p:cNvSpPr txBox="1"/>
          <p:nvPr userDrawn="1"/>
        </p:nvSpPr>
        <p:spPr>
          <a:xfrm>
            <a:off x="8605520" y="4871291"/>
            <a:ext cx="2698690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Rhonda Fenwick,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is Now II</a:t>
            </a:r>
          </a:p>
          <a:p>
            <a:pPr marL="0" marR="0" indent="0" algn="r" defTabSz="60848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her art, Rhonda has explored psoriasis, a chronic skin disorder she </a:t>
            </a:r>
            <a:b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lived with since the age of six.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749443846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2"/>
            <a:ext cx="12192000" cy="136718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835520"/>
            <a:ext cx="10981267" cy="161544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def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8" y="3781794"/>
            <a:ext cx="8576108" cy="5339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5601B17-FFAE-EA41-A941-C177AC442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368" y="4523564"/>
            <a:ext cx="8576108" cy="1309445"/>
          </a:xfrm>
        </p:spPr>
        <p:txBody>
          <a:bodyPr/>
          <a:lstStyle>
            <a:lvl1pPr marL="0" marR="0" indent="0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15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Name</a:t>
            </a:r>
          </a:p>
          <a:p>
            <a:pPr marL="0" marR="0" lvl="0" indent="0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/>
            </a:pPr>
            <a:r>
              <a:rPr lang="en-US"/>
              <a:t>Title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47954-7565-C041-BB87-8A5FD2B49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48" y="91035"/>
            <a:ext cx="3623398" cy="14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86165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,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6D205D-0FA0-FA40-BD8F-970F71C45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0" y="320040"/>
            <a:ext cx="11544971" cy="56560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BCC8F2-6CB2-8543-8DC8-7B588E3D4577}"/>
              </a:ext>
            </a:extLst>
          </p:cNvPr>
          <p:cNvSpPr/>
          <p:nvPr userDrawn="1"/>
        </p:nvSpPr>
        <p:spPr bwMode="auto">
          <a:xfrm>
            <a:off x="320841" y="320041"/>
            <a:ext cx="11544969" cy="5659585"/>
          </a:xfrm>
          <a:prstGeom prst="rect">
            <a:avLst/>
          </a:prstGeom>
          <a:solidFill>
            <a:schemeClr val="accent3">
              <a:alpha val="7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-11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4DD1D-580B-1743-A80C-0AE1DA3235A0}"/>
              </a:ext>
            </a:extLst>
          </p:cNvPr>
          <p:cNvSpPr txBox="1"/>
          <p:nvPr userDrawn="1"/>
        </p:nvSpPr>
        <p:spPr>
          <a:xfrm>
            <a:off x="8586370" y="5607464"/>
            <a:ext cx="3143078" cy="208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DC7DCC-CB64-5D4E-8CC6-951D208A5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8" y="3012655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4161268169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,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6D205D-0FA0-FA40-BD8F-970F71C45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0" y="320040"/>
            <a:ext cx="11544971" cy="56560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BCC8F2-6CB2-8543-8DC8-7B588E3D4577}"/>
              </a:ext>
            </a:extLst>
          </p:cNvPr>
          <p:cNvSpPr/>
          <p:nvPr userDrawn="1"/>
        </p:nvSpPr>
        <p:spPr bwMode="auto">
          <a:xfrm>
            <a:off x="320841" y="320041"/>
            <a:ext cx="11544969" cy="5659585"/>
          </a:xfrm>
          <a:prstGeom prst="rect">
            <a:avLst/>
          </a:prstGeom>
          <a:solidFill>
            <a:schemeClr val="accent6">
              <a:lumMod val="75000"/>
              <a:alpha val="76863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-11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4DD1D-580B-1743-A80C-0AE1DA3235A0}"/>
              </a:ext>
            </a:extLst>
          </p:cNvPr>
          <p:cNvSpPr txBox="1"/>
          <p:nvPr userDrawn="1"/>
        </p:nvSpPr>
        <p:spPr>
          <a:xfrm>
            <a:off x="8586370" y="5607464"/>
            <a:ext cx="3143078" cy="208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DC7DCC-CB64-5D4E-8CC6-951D208A5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8" y="3012655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069414491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, dark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5E65DA-1FBD-6C4B-A969-DC9DAD66D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409" y="327486"/>
            <a:ext cx="11541183" cy="56560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727BFF-0BE4-FB48-A395-08A9D327F394}"/>
              </a:ext>
            </a:extLst>
          </p:cNvPr>
          <p:cNvSpPr/>
          <p:nvPr userDrawn="1"/>
        </p:nvSpPr>
        <p:spPr bwMode="auto">
          <a:xfrm flipV="1">
            <a:off x="323517" y="318192"/>
            <a:ext cx="11544969" cy="5665367"/>
          </a:xfrm>
          <a:prstGeom prst="rect">
            <a:avLst/>
          </a:prstGeom>
          <a:solidFill>
            <a:schemeClr val="accent2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-11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37573F-53C3-BB43-AAB4-86C544D5E76E}"/>
              </a:ext>
            </a:extLst>
          </p:cNvPr>
          <p:cNvSpPr txBox="1"/>
          <p:nvPr userDrawn="1"/>
        </p:nvSpPr>
        <p:spPr>
          <a:xfrm>
            <a:off x="8589043" y="5614722"/>
            <a:ext cx="3143078" cy="208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Viral exacerbation at 40x magnification</a:t>
            </a:r>
            <a:endParaRPr lang="en-US" sz="833" b="1" i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8" y="3012655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14779303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title,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037573F-53C3-BB43-AAB4-86C544D5E76E}"/>
              </a:ext>
            </a:extLst>
          </p:cNvPr>
          <p:cNvSpPr txBox="1"/>
          <p:nvPr userDrawn="1"/>
        </p:nvSpPr>
        <p:spPr>
          <a:xfrm>
            <a:off x="8589043" y="5614722"/>
            <a:ext cx="3143078" cy="208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Jeffrey </a:t>
            </a:r>
            <a:r>
              <a:rPr lang="en-US" sz="833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Sparr</a:t>
            </a:r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Same Guy 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8" y="3012655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755771541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title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769989023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title, sub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8" y="3927109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540687857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Section title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686899641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title, sub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8" y="3927109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367190612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title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9225268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9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00.xml"/><Relationship Id="rId34" Type="http://schemas.openxmlformats.org/officeDocument/2006/relationships/slideLayout" Target="../slideLayouts/slideLayout113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08.xml"/><Relationship Id="rId41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37" Type="http://schemas.openxmlformats.org/officeDocument/2006/relationships/slideLayout" Target="../slideLayouts/slideLayout116.xml"/><Relationship Id="rId40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36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slideLayout" Target="../slideLayouts/slideLayout114.xml"/><Relationship Id="rId43" Type="http://schemas.openxmlformats.org/officeDocument/2006/relationships/image" Target="../media/image8.emf"/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38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5367" y="1713178"/>
            <a:ext cx="10981267" cy="4379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5367" y="378458"/>
            <a:ext cx="1014576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>
                <a:sym typeface="Arial" pitchFamily="-65" charset="0"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276101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036E89-2F6E-8BD8-15B9-22BA0495CCB1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10631592" y="6229352"/>
            <a:ext cx="955042" cy="5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transition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33" b="1">
          <a:solidFill>
            <a:srgbClr val="21212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2pPr>
      <a:lvl3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3pPr>
      <a:lvl4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4pPr>
      <a:lvl5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28802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6049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407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2098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34147" indent="-234147" algn="l" rtl="0" eaLnBrk="1" fontAlgn="base" hangingPunct="1">
        <a:lnSpc>
          <a:spcPct val="100000"/>
        </a:lnSpc>
        <a:spcBef>
          <a:spcPts val="180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tabLst/>
        <a:defRPr sz="2333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marL="534437" indent="-234147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tabLst/>
        <a:defRPr sz="20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2pPr>
      <a:lvl3pPr marL="731491" indent="-20116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defRPr sz="18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3pPr>
      <a:lvl4pPr marL="1097236" indent="-20116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defRPr sz="15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4pPr>
      <a:lvl5pPr marL="1487905" indent="-191127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»"/>
        <a:defRPr sz="13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5pPr>
      <a:lvl6pPr marL="1776152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4177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2201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40225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24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49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74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98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122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147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171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196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5367" y="1713178"/>
            <a:ext cx="10981267" cy="4379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5367" y="378458"/>
            <a:ext cx="1014576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>
                <a:sym typeface="Arial" pitchFamily="-65" charset="0"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276101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BA31D21-F730-4658-8D05-BA5241AB7BE7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10631592" y="6229352"/>
            <a:ext cx="955042" cy="5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0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37" r:id="rId36"/>
    <p:sldLayoutId id="2147483738" r:id="rId37"/>
    <p:sldLayoutId id="2147483739" r:id="rId38"/>
    <p:sldLayoutId id="2147483740" r:id="rId39"/>
  </p:sldLayoutIdLst>
  <p:transition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33" b="1">
          <a:solidFill>
            <a:srgbClr val="21212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2pPr>
      <a:lvl3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3pPr>
      <a:lvl4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4pPr>
      <a:lvl5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28802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6049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407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2098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34147" indent="-234147" algn="l" rtl="0" eaLnBrk="1" fontAlgn="base" hangingPunct="1">
        <a:lnSpc>
          <a:spcPct val="100000"/>
        </a:lnSpc>
        <a:spcBef>
          <a:spcPts val="180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tabLst/>
        <a:defRPr sz="2333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marL="534437" indent="-234147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tabLst/>
        <a:defRPr sz="20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2pPr>
      <a:lvl3pPr marL="731491" indent="-20116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defRPr sz="18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3pPr>
      <a:lvl4pPr marL="1097236" indent="-20116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defRPr sz="15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4pPr>
      <a:lvl5pPr marL="1487905" indent="-191127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»"/>
        <a:defRPr sz="13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5pPr>
      <a:lvl6pPr marL="1776152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4177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2201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40225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24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49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74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98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122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147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171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196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5368" y="1713179"/>
            <a:ext cx="10981267" cy="4379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5367" y="378459"/>
            <a:ext cx="1014576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>
                <a:sym typeface="Arial" pitchFamily="-65" charset="0"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276102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75" y="6092826"/>
            <a:ext cx="891369" cy="8060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E02312-9CA8-894B-B5FD-D8CF165BBDF5}"/>
              </a:ext>
            </a:extLst>
          </p:cNvPr>
          <p:cNvSpPr/>
          <p:nvPr userDrawn="1"/>
        </p:nvSpPr>
        <p:spPr bwMode="auto">
          <a:xfrm>
            <a:off x="501953" y="6289524"/>
            <a:ext cx="810382" cy="56847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E70CEFD-4FEA-3318-6F98-089846531C6F}"/>
              </a:ext>
            </a:extLst>
          </p:cNvPr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10631592" y="6229352"/>
            <a:ext cx="955042" cy="5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8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  <p:sldLayoutId id="2147483780" r:id="rId39"/>
    <p:sldLayoutId id="2147483781" r:id="rId40"/>
    <p:sldLayoutId id="2147483782" r:id="rId41"/>
  </p:sldLayoutIdLst>
  <p:transition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33" b="1">
          <a:solidFill>
            <a:srgbClr val="21212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2pPr>
      <a:lvl3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3pPr>
      <a:lvl4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4pPr>
      <a:lvl5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28801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6026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40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205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34137" indent="-234137" algn="l" rtl="0" eaLnBrk="1" fontAlgn="base" hangingPunct="1">
        <a:lnSpc>
          <a:spcPct val="100000"/>
        </a:lnSpc>
        <a:spcBef>
          <a:spcPts val="180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tabLst/>
        <a:defRPr sz="2333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marL="534416" indent="-234137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tabLst/>
        <a:defRPr sz="20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2pPr>
      <a:lvl3pPr marL="731462" indent="-201152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defRPr sz="18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3pPr>
      <a:lvl4pPr marL="1097192" indent="-201152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defRPr sz="15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4pPr>
      <a:lvl5pPr marL="1487845" indent="-191119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»"/>
        <a:defRPr sz="13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5pPr>
      <a:lvl6pPr marL="1776081" indent="-192008" algn="l" rtl="0" eaLnBrk="1" fontAlgn="base" hangingPunct="1">
        <a:spcBef>
          <a:spcPts val="378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4095" indent="-192008" algn="l" rtl="0" eaLnBrk="1" fontAlgn="base" hangingPunct="1">
        <a:spcBef>
          <a:spcPts val="378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2108" indent="-192008" algn="l" rtl="0" eaLnBrk="1" fontAlgn="base" hangingPunct="1">
        <a:spcBef>
          <a:spcPts val="378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40119" indent="-192008" algn="l" rtl="0" eaLnBrk="1" fontAlgn="base" hangingPunct="1">
        <a:spcBef>
          <a:spcPts val="378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13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26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40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52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65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078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90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104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JmT9Omp_LM&amp;ab_channel=Gu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0C410F-B782-8D48-A122-AEEF2AB9F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46" y="3012652"/>
            <a:ext cx="10618793" cy="1445617"/>
          </a:xfrm>
        </p:spPr>
        <p:txBody>
          <a:bodyPr/>
          <a:lstStyle/>
          <a:p>
            <a:pPr algn="ctr"/>
            <a:r>
              <a:rPr lang="en-US" sz="4500">
                <a:solidFill>
                  <a:schemeClr val="tx1"/>
                </a:solidFill>
              </a:rPr>
              <a:t>Chapter 5: IUS for clinical management of UC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654B6DF-D926-5161-A454-D17F59DBE7F3}"/>
              </a:ext>
            </a:extLst>
          </p:cNvPr>
          <p:cNvSpPr txBox="1">
            <a:spLocks/>
          </p:cNvSpPr>
          <p:nvPr/>
        </p:nvSpPr>
        <p:spPr bwMode="auto">
          <a:xfrm>
            <a:off x="609505" y="6539790"/>
            <a:ext cx="8382000" cy="275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9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641350" indent="-2809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2pPr>
            <a:lvl3pPr marL="877824" indent="-24140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•"/>
              <a:defRPr sz="21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3pPr>
            <a:lvl4pPr marL="1316736" indent="-24140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4pPr>
            <a:lvl5pPr marL="1785557" indent="-22936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»"/>
              <a:defRPr sz="15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5pPr>
            <a:lvl6pPr marL="2131468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477111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822754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3168397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defTabSz="761970">
              <a:spcBef>
                <a:spcPts val="167"/>
              </a:spcBef>
              <a:buClr>
                <a:srgbClr val="212121"/>
              </a:buClr>
              <a:defRPr/>
            </a:pPr>
            <a:r>
              <a:rPr lang="en-US" sz="750" kern="0">
                <a:solidFill>
                  <a:srgbClr val="212121"/>
                </a:solidFill>
              </a:rPr>
              <a:t>IUS: Intestinal ultrasound; UC: ulcerative colitis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F7CDD7-6E80-4680-E884-8FE3423EBA21}"/>
              </a:ext>
            </a:extLst>
          </p:cNvPr>
          <p:cNvSpPr/>
          <p:nvPr/>
        </p:nvSpPr>
        <p:spPr>
          <a:xfrm>
            <a:off x="2925086" y="5371736"/>
            <a:ext cx="6341828" cy="1349537"/>
          </a:xfrm>
          <a:prstGeom prst="rect">
            <a:avLst/>
          </a:prstGeom>
        </p:spPr>
        <p:txBody>
          <a:bodyPr wrap="square" lIns="76200" tIns="38100" rIns="76200" bIns="38100" anchor="t">
            <a:spAutoFit/>
          </a:bodyPr>
          <a:lstStyle/>
          <a:p>
            <a:pPr algn="ctr" defTabSz="914363">
              <a:defRPr/>
            </a:pPr>
            <a:endParaRPr lang="en-US" sz="917">
              <a:solidFill>
                <a:srgbClr val="303030"/>
              </a:solidFill>
              <a:latin typeface="Verdana"/>
              <a:ea typeface="Verdana"/>
              <a:cs typeface="Arial"/>
            </a:endParaRPr>
          </a:p>
          <a:p>
            <a:pPr algn="ctr" defTabSz="914363">
              <a:defRPr/>
            </a:pPr>
            <a:r>
              <a:rPr lang="en-US" sz="917" kern="0">
                <a:latin typeface="Verdana" charset="0"/>
                <a:sym typeface="Arial" pitchFamily="-65" charset="0"/>
              </a:rPr>
              <a:t>v1.0, 10 December 2022 </a:t>
            </a:r>
            <a:r>
              <a:rPr lang="en-US" sz="917" kern="0">
                <a:solidFill>
                  <a:srgbClr val="303030"/>
                </a:solidFill>
                <a:latin typeface="Verdana"/>
                <a:ea typeface="Verdana"/>
                <a:cs typeface="Arial"/>
                <a:sym typeface="Arial" pitchFamily="-65" charset="0"/>
              </a:rPr>
              <a:t>| </a:t>
            </a:r>
            <a:r>
              <a:rPr lang="en-US" sz="917">
                <a:solidFill>
                  <a:srgbClr val="303030"/>
                </a:solidFill>
                <a:latin typeface="Verdana"/>
                <a:ea typeface="Verdana"/>
                <a:cs typeface="Arial"/>
              </a:rPr>
              <a:t>EM-121011</a:t>
            </a:r>
          </a:p>
          <a:p>
            <a:pPr algn="ctr" defTabSz="914363">
              <a:defRPr/>
            </a:pPr>
            <a:endParaRPr lang="en-US" sz="917">
              <a:solidFill>
                <a:srgbClr val="303030"/>
              </a:solidFill>
              <a:latin typeface="Verdana"/>
              <a:ea typeface="Verdana"/>
              <a:cs typeface="Arial"/>
            </a:endParaRPr>
          </a:p>
          <a:p>
            <a:pPr algn="ctr" defTabSz="914363">
              <a:defRPr/>
            </a:pPr>
            <a:r>
              <a:rPr lang="en-US" sz="917" kern="0">
                <a:latin typeface="Verdana" charset="0"/>
                <a:sym typeface="Arial" pitchFamily="-65" charset="0"/>
              </a:rPr>
              <a:t>For Healthcare Professionals only </a:t>
            </a:r>
            <a:endParaRPr lang="en-US" sz="917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algn="ctr" defTabSz="914363">
              <a:defRPr/>
            </a:pPr>
            <a:r>
              <a:rPr lang="en-US" sz="917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Developed under the mentorship of the Asian Organization for Crohn's &amp; Colitis</a:t>
            </a:r>
            <a:endParaRPr lang="en-US" sz="1500"/>
          </a:p>
          <a:p>
            <a:pPr algn="ctr" defTabSz="914363">
              <a:defRPr/>
            </a:pPr>
            <a:r>
              <a:rPr lang="en-US" sz="917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Supported by Janssen Asia Pacific, a division of Johnson and Johnson International (Singapore) Pte. Ltd. Editorial development by Transform Medical Communications, New Zealand</a:t>
            </a:r>
            <a:endParaRPr lang="en-SG" sz="917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algn="ctr" defTabSz="914363">
              <a:defRPr/>
            </a:pPr>
            <a:endParaRPr lang="en-US" sz="933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914363">
              <a:defRPr/>
            </a:pPr>
            <a:r>
              <a:rPr lang="en-US" sz="917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© Janssen Asia Pacific, a division of Johnson &amp; Johnson International (Singapore) Pte. Ltd. </a:t>
            </a:r>
            <a:endParaRPr lang="en-SG" sz="917">
              <a:solidFill>
                <a:srgbClr val="000000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25D10-18AA-9CA2-5281-B9BA622A9C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790" y="6046280"/>
            <a:ext cx="1563522" cy="631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79ABC2-C7A1-761B-8912-49A3B7930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52" y="5773380"/>
            <a:ext cx="1085364" cy="9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6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83757-4B9B-4293-B07E-4B4095C27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923330"/>
          </a:xfrm>
        </p:spPr>
        <p:txBody>
          <a:bodyPr/>
          <a:lstStyle/>
          <a:p>
            <a:r>
              <a:rPr lang="en-US"/>
              <a:t>Correlation of MUC with endoscopic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3BC1C-034C-4252-A14D-20D832BC5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13FEF-6E62-4872-8903-02A07BE910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/>
              <a:t>*Mainly used for research.</a:t>
            </a:r>
          </a:p>
          <a:p>
            <a:r>
              <a:rPr lang="en-US"/>
              <a:t>BWT: bowel wall thickness. MUC: Milan Ultrasound Criteria</a:t>
            </a:r>
          </a:p>
          <a:p>
            <a:r>
              <a:rPr lang="en-US"/>
              <a:t>1. </a:t>
            </a:r>
            <a:r>
              <a:rPr lang="en-US" err="1"/>
              <a:t>Allocca</a:t>
            </a:r>
            <a:r>
              <a:rPr lang="en-US"/>
              <a:t>, M. (2018). </a:t>
            </a:r>
            <a:r>
              <a:rPr lang="en-US" i="1"/>
              <a:t>Journal of Crohn's &amp; colitis</a:t>
            </a:r>
            <a:r>
              <a:rPr lang="en-US"/>
              <a:t>, 12(12), 1385–1391. 2. </a:t>
            </a:r>
            <a:r>
              <a:rPr lang="en-US" err="1"/>
              <a:t>Allocca</a:t>
            </a:r>
            <a:r>
              <a:rPr lang="en-US"/>
              <a:t>, M. (2021). </a:t>
            </a:r>
            <a:r>
              <a:rPr lang="en-US" i="1"/>
              <a:t>United European gastroenterology journal</a:t>
            </a:r>
            <a:r>
              <a:rPr lang="en-US"/>
              <a:t>, 9(4), 438–442.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ACC37D-5BB8-40DE-85AF-AAA3FBC1246B}"/>
              </a:ext>
            </a:extLst>
          </p:cNvPr>
          <p:cNvGrpSpPr/>
          <p:nvPr/>
        </p:nvGrpSpPr>
        <p:grpSpPr>
          <a:xfrm>
            <a:off x="458839" y="3905254"/>
            <a:ext cx="11072571" cy="1959241"/>
            <a:chOff x="752459" y="3424126"/>
            <a:chExt cx="7551729" cy="130437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35B176-2D41-4BFF-B44D-508810F62E47}"/>
                </a:ext>
              </a:extLst>
            </p:cNvPr>
            <p:cNvSpPr txBox="1"/>
            <p:nvPr/>
          </p:nvSpPr>
          <p:spPr>
            <a:xfrm>
              <a:off x="752459" y="3424126"/>
              <a:ext cx="4572000" cy="2322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667" b="1" u="sng">
                  <a:solidFill>
                    <a:srgbClr val="21212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Mayo endoscopic sub-score</a:t>
              </a:r>
              <a:r>
                <a:rPr lang="en-US" sz="1667" u="sng" baseline="30000">
                  <a:solidFill>
                    <a:srgbClr val="21212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  <a:r>
                <a:rPr lang="en-US" sz="1667" b="1" u="sng">
                  <a:solidFill>
                    <a:srgbClr val="21212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C8AA02-A6DD-4062-9842-6E5F3E27B3B1}"/>
                </a:ext>
              </a:extLst>
            </p:cNvPr>
            <p:cNvGrpSpPr/>
            <p:nvPr/>
          </p:nvGrpSpPr>
          <p:grpSpPr>
            <a:xfrm>
              <a:off x="855895" y="3780077"/>
              <a:ext cx="7448293" cy="948420"/>
              <a:chOff x="1128468" y="4675157"/>
              <a:chExt cx="7448293" cy="130586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5236109-0D5C-419F-9545-D368FF18DD8E}"/>
                  </a:ext>
                </a:extLst>
              </p:cNvPr>
              <p:cNvGrpSpPr/>
              <p:nvPr/>
            </p:nvGrpSpPr>
            <p:grpSpPr>
              <a:xfrm>
                <a:off x="1128468" y="4675157"/>
                <a:ext cx="7448293" cy="536114"/>
                <a:chOff x="769357" y="4999083"/>
                <a:chExt cx="4947219" cy="517282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0C5DDFED-2F55-41B8-9217-1F080FF54B3F}"/>
                    </a:ext>
                  </a:extLst>
                </p:cNvPr>
                <p:cNvSpPr/>
                <p:nvPr/>
              </p:nvSpPr>
              <p:spPr>
                <a:xfrm>
                  <a:off x="769357" y="4999222"/>
                  <a:ext cx="1179261" cy="517099"/>
                </a:xfrm>
                <a:prstGeom prst="roundRect">
                  <a:avLst/>
                </a:prstGeom>
                <a:solidFill>
                  <a:schemeClr val="accent4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8486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en-US" sz="2000" b="1">
                      <a:solidFill>
                        <a:srgbClr val="21212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0</a:t>
                  </a:r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459C879-8979-464A-9D58-601DD50C1465}"/>
                    </a:ext>
                  </a:extLst>
                </p:cNvPr>
                <p:cNvSpPr/>
                <p:nvPr/>
              </p:nvSpPr>
              <p:spPr>
                <a:xfrm>
                  <a:off x="2025343" y="4999238"/>
                  <a:ext cx="1179261" cy="517127"/>
                </a:xfrm>
                <a:prstGeom prst="roundRect">
                  <a:avLst/>
                </a:prstGeom>
                <a:solidFill>
                  <a:srgbClr val="FFFF00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8486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en-US" sz="2000" b="1">
                      <a:solidFill>
                        <a:srgbClr val="21212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1</a:t>
                  </a: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AC7E0AC7-71C0-46EB-A0DB-B7ACB331B282}"/>
                    </a:ext>
                  </a:extLst>
                </p:cNvPr>
                <p:cNvSpPr/>
                <p:nvPr/>
              </p:nvSpPr>
              <p:spPr>
                <a:xfrm>
                  <a:off x="3281329" y="4999156"/>
                  <a:ext cx="1179261" cy="517128"/>
                </a:xfrm>
                <a:prstGeom prst="roundRect">
                  <a:avLst/>
                </a:prstGeom>
                <a:solidFill>
                  <a:srgbClr val="FF6600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8486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en-US" sz="2000" b="1">
                      <a:solidFill>
                        <a:srgbClr val="21212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2</a:t>
                  </a: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DB2B20A9-E460-453D-A53B-12028EA29448}"/>
                    </a:ext>
                  </a:extLst>
                </p:cNvPr>
                <p:cNvSpPr/>
                <p:nvPr/>
              </p:nvSpPr>
              <p:spPr>
                <a:xfrm>
                  <a:off x="4537315" y="4999083"/>
                  <a:ext cx="1179261" cy="517108"/>
                </a:xfrm>
                <a:prstGeom prst="roundRect">
                  <a:avLst/>
                </a:prstGeom>
                <a:solidFill>
                  <a:srgbClr val="FF0000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8486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en-US" sz="2000" b="1">
                      <a:solidFill>
                        <a:srgbClr val="21212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324F7C-7317-46D9-B48F-A1E63312CF4C}"/>
                  </a:ext>
                </a:extLst>
              </p:cNvPr>
              <p:cNvSpPr txBox="1"/>
              <p:nvPr/>
            </p:nvSpPr>
            <p:spPr>
              <a:xfrm>
                <a:off x="1128470" y="5332301"/>
                <a:ext cx="1775438" cy="272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08486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333">
                    <a:solidFill>
                      <a:srgbClr val="21212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Normal or inactive disease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67B2FB-8A07-4201-A7B2-9D84A4BF7552}"/>
                  </a:ext>
                </a:extLst>
              </p:cNvPr>
              <p:cNvSpPr txBox="1"/>
              <p:nvPr/>
            </p:nvSpPr>
            <p:spPr>
              <a:xfrm>
                <a:off x="3019421" y="5332301"/>
                <a:ext cx="1775438" cy="64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08486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333">
                    <a:solidFill>
                      <a:srgbClr val="21212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Erythema, decreased vascular pattern, mild friability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8D3226-396C-4FAA-B6B6-6BFBF287C242}"/>
                  </a:ext>
                </a:extLst>
              </p:cNvPr>
              <p:cNvSpPr txBox="1"/>
              <p:nvPr/>
            </p:nvSpPr>
            <p:spPr>
              <a:xfrm>
                <a:off x="4910372" y="5327321"/>
                <a:ext cx="1775438" cy="460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08486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333">
                    <a:solidFill>
                      <a:srgbClr val="21212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Absent vascular pattern, erosions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9278FA-7A86-4830-84FD-86A85BA64E46}"/>
                  </a:ext>
                </a:extLst>
              </p:cNvPr>
              <p:cNvSpPr txBox="1"/>
              <p:nvPr/>
            </p:nvSpPr>
            <p:spPr>
              <a:xfrm>
                <a:off x="6801323" y="5327321"/>
                <a:ext cx="1775438" cy="460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08486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333">
                    <a:solidFill>
                      <a:srgbClr val="21212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Spontaneous bleeding, ulceration</a:t>
                </a: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037B9E4-C0B4-4A81-A772-3D4CF3D35185}"/>
              </a:ext>
            </a:extLst>
          </p:cNvPr>
          <p:cNvSpPr/>
          <p:nvPr/>
        </p:nvSpPr>
        <p:spPr>
          <a:xfrm>
            <a:off x="638315" y="2806995"/>
            <a:ext cx="5375771" cy="462299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Non-Active disease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A4E318-88AA-4266-B7AC-ACDD99CD9F3F}"/>
              </a:ext>
            </a:extLst>
          </p:cNvPr>
          <p:cNvSpPr/>
          <p:nvPr/>
        </p:nvSpPr>
        <p:spPr>
          <a:xfrm>
            <a:off x="6155639" y="2806995"/>
            <a:ext cx="5375771" cy="462299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Active disease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F7B7424-DC60-4B5C-8191-FE9F532CF759}"/>
              </a:ext>
            </a:extLst>
          </p:cNvPr>
          <p:cNvCxnSpPr>
            <a:cxnSpLocks/>
          </p:cNvCxnSpPr>
          <p:nvPr/>
        </p:nvCxnSpPr>
        <p:spPr>
          <a:xfrm>
            <a:off x="6088958" y="2266143"/>
            <a:ext cx="0" cy="19536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6C7DC71E-1307-499B-8F6F-472E427B325E}"/>
              </a:ext>
            </a:extLst>
          </p:cNvPr>
          <p:cNvSpPr/>
          <p:nvPr/>
        </p:nvSpPr>
        <p:spPr bwMode="auto">
          <a:xfrm>
            <a:off x="601928" y="1823437"/>
            <a:ext cx="10929482" cy="480000"/>
          </a:xfrm>
          <a:prstGeom prst="rect">
            <a:avLst/>
          </a:prstGeom>
          <a:gradFill>
            <a:gsLst>
              <a:gs pos="0">
                <a:srgbClr val="FF0000"/>
              </a:gs>
              <a:gs pos="67000">
                <a:srgbClr val="FFFF00"/>
              </a:gs>
              <a:gs pos="50000">
                <a:srgbClr val="FFFF00"/>
              </a:gs>
              <a:gs pos="100000">
                <a:schemeClr val="accent4"/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algn="ctr" defTabSz="7619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67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DD2B5F-A482-463E-9F9F-9454F79CCA05}"/>
              </a:ext>
            </a:extLst>
          </p:cNvPr>
          <p:cNvSpPr txBox="1"/>
          <p:nvPr/>
        </p:nvSpPr>
        <p:spPr>
          <a:xfrm>
            <a:off x="5540215" y="1910886"/>
            <a:ext cx="16222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MUC* &gt; 6.2</a:t>
            </a:r>
            <a:r>
              <a:rPr lang="en-US" sz="1500" b="1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1,2</a:t>
            </a:r>
          </a:p>
        </p:txBody>
      </p:sp>
    </p:spTree>
    <p:extLst>
      <p:ext uri="{BB962C8B-B14F-4D97-AF65-F5344CB8AC3E}">
        <p14:creationId xmlns:p14="http://schemas.microsoft.com/office/powerpoint/2010/main" val="324737311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9DEB-717D-4DCA-966B-640E7740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923330"/>
          </a:xfrm>
        </p:spPr>
        <p:txBody>
          <a:bodyPr/>
          <a:lstStyle/>
          <a:p>
            <a:r>
              <a:rPr lang="en-US"/>
              <a:t>Reliability of IUS vs endoscopy for monitoring treatment response in UC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8ABE9-0189-4ED9-9FB0-20EF8F61D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745D30-B57F-4A6E-AF59-5465A5CB50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IUS: Intestinal ultrasound; UC: ulcerative colitis; BTW: bowel wall thickness; EMS: endoscopic Mayo score. </a:t>
            </a:r>
          </a:p>
          <a:p>
            <a:r>
              <a:rPr lang="en-US"/>
              <a:t>de </a:t>
            </a:r>
            <a:r>
              <a:rPr lang="en-US" err="1"/>
              <a:t>Voogd</a:t>
            </a:r>
            <a:r>
              <a:rPr lang="en-US"/>
              <a:t>, F. (2022). Gastroenterology, S0016-5085(22)00966-0. Advance online publication.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BE9976-019B-44A5-A121-F2E7CCD1A185}"/>
              </a:ext>
            </a:extLst>
          </p:cNvPr>
          <p:cNvSpPr/>
          <p:nvPr/>
        </p:nvSpPr>
        <p:spPr>
          <a:xfrm>
            <a:off x="7569868" y="2965382"/>
            <a:ext cx="4098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1477">
              <a:defRPr/>
            </a:pPr>
            <a:r>
              <a:rPr lang="en-US" sz="1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Consecutive patients with moderate to severe UC (EMS ≥2) starting tofacitinib treatment were included. </a:t>
            </a:r>
          </a:p>
          <a:p>
            <a:pPr defTabSz="571477">
              <a:defRPr/>
            </a:pPr>
            <a:endParaRPr lang="en-US" sz="100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571477">
              <a:defRPr/>
            </a:pPr>
            <a:r>
              <a:rPr lang="en-US" sz="1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Patients were evaluated at </a:t>
            </a:r>
            <a:r>
              <a:rPr lang="en-US" sz="1000" u="sng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baseline and after 8 weeks </a:t>
            </a:r>
            <a:r>
              <a:rPr lang="en-US" sz="1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tofacitinib induction by means of clinical, biochemical, endoscopic (EMS and UC endoscopic index for severity), histologic (Robarts Histopathologic Index) and IUS assessments.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3ECEDA-122C-A9E5-7DC5-B6676ED88D37}"/>
              </a:ext>
            </a:extLst>
          </p:cNvPr>
          <p:cNvGrpSpPr/>
          <p:nvPr/>
        </p:nvGrpSpPr>
        <p:grpSpPr>
          <a:xfrm>
            <a:off x="588009" y="1305045"/>
            <a:ext cx="10684370" cy="947806"/>
            <a:chOff x="722313" y="1766767"/>
            <a:chExt cx="12821244" cy="113736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3F4DD8-41CA-E94A-1042-09E59BD1094C}"/>
                </a:ext>
              </a:extLst>
            </p:cNvPr>
            <p:cNvSpPr/>
            <p:nvPr/>
          </p:nvSpPr>
          <p:spPr>
            <a:xfrm>
              <a:off x="1348865" y="1865070"/>
              <a:ext cx="3222185" cy="326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63">
                <a:defRPr/>
              </a:pPr>
              <a:r>
                <a:rPr lang="en-US" sz="1167" b="1" u="sng">
                  <a:solidFill>
                    <a:srgbClr val="00347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Study details </a:t>
              </a:r>
              <a:endParaRPr lang="en-US" sz="1167" u="sng">
                <a:solidFill>
                  <a:srgbClr val="0034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0" name="Graphic 19" descr="Research">
              <a:extLst>
                <a:ext uri="{FF2B5EF4-FFF2-40B4-BE49-F238E27FC236}">
                  <a16:creationId xmlns:a16="http://schemas.microsoft.com/office/drawing/2014/main" id="{3B4D98E9-B6FD-ACF1-9D2B-19C0D83C8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2313" y="1766767"/>
              <a:ext cx="646332" cy="64633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4D0C3A7-4423-4584-5562-B16148980780}"/>
                </a:ext>
              </a:extLst>
            </p:cNvPr>
            <p:cNvSpPr/>
            <p:nvPr/>
          </p:nvSpPr>
          <p:spPr>
            <a:xfrm>
              <a:off x="1368645" y="2239336"/>
              <a:ext cx="12174912" cy="664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761970">
                <a:defRPr/>
              </a:pPr>
              <a:r>
                <a:rPr lang="en-US" sz="1000" ker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prospectively study evaluated IUS for treatment response in UC in a longitudinal cohort by using endoscopy and histology as gold standards. Thirty patients were included, with 27 patients completing follow-up. The primary outcome was difference in BWT for endoscopic improvement vs no endoscopic improvement. Endoscopic remission was defined as EMS = 0, improvement as EMS ≤1, and response as a decrease of EMS ≥1.</a:t>
              </a:r>
              <a:endParaRPr lang="en-US" sz="1000" ker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aphicFrame>
        <p:nvGraphicFramePr>
          <p:cNvPr id="26" name="Table 28">
            <a:extLst>
              <a:ext uri="{FF2B5EF4-FFF2-40B4-BE49-F238E27FC236}">
                <a16:creationId xmlns:a16="http://schemas.microsoft.com/office/drawing/2014/main" id="{75CFB495-4A2E-77D1-B1AA-622FD3168767}"/>
              </a:ext>
            </a:extLst>
          </p:cNvPr>
          <p:cNvGraphicFramePr>
            <a:graphicFrameLocks noGrp="1"/>
          </p:cNvGraphicFramePr>
          <p:nvPr/>
        </p:nvGraphicFramePr>
        <p:xfrm>
          <a:off x="1253292" y="3068867"/>
          <a:ext cx="5715001" cy="1236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682">
                  <a:extLst>
                    <a:ext uri="{9D8B030D-6E8A-4147-A177-3AD203B41FA5}">
                      <a16:colId xmlns:a16="http://schemas.microsoft.com/office/drawing/2014/main" val="2912876251"/>
                    </a:ext>
                  </a:extLst>
                </a:gridCol>
                <a:gridCol w="2520319">
                  <a:extLst>
                    <a:ext uri="{9D8B030D-6E8A-4147-A177-3AD203B41FA5}">
                      <a16:colId xmlns:a16="http://schemas.microsoft.com/office/drawing/2014/main" val="789205283"/>
                    </a:ext>
                  </a:extLst>
                </a:gridCol>
              </a:tblGrid>
              <a:tr h="309033">
                <a:tc>
                  <a:txBody>
                    <a:bodyPr/>
                    <a:lstStyle/>
                    <a:p>
                      <a:pPr algn="ctr"/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Clinical response on endoscopy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BWT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329886164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Endoscopic remission (EMS=0)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2.8 mm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152040827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Improvement on endoscopy (EMS≤1)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3.9 mm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615421361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Response on endoscopy (EMS</a:t>
                      </a:r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≥</a:t>
                      </a:r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32% decrease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464307086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7BC3EDDB-FA87-FB96-365D-72467DFE4D92}"/>
              </a:ext>
            </a:extLst>
          </p:cNvPr>
          <p:cNvGrpSpPr/>
          <p:nvPr/>
        </p:nvGrpSpPr>
        <p:grpSpPr>
          <a:xfrm>
            <a:off x="0" y="4890607"/>
            <a:ext cx="11822546" cy="924598"/>
            <a:chOff x="-1" y="6168140"/>
            <a:chExt cx="14187055" cy="110951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BEBBAC4-E28F-3D57-4C46-4AE41751A8A9}"/>
                </a:ext>
              </a:extLst>
            </p:cNvPr>
            <p:cNvSpPr/>
            <p:nvPr/>
          </p:nvSpPr>
          <p:spPr bwMode="auto">
            <a:xfrm>
              <a:off x="-1" y="6168140"/>
              <a:ext cx="2509285" cy="110951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err="1">
                <a:solidFill>
                  <a:srgbClr val="FFFFFF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D797FFD-278D-1F04-0D0A-002086C89547}"/>
                </a:ext>
              </a:extLst>
            </p:cNvPr>
            <p:cNvSpPr/>
            <p:nvPr/>
          </p:nvSpPr>
          <p:spPr bwMode="auto">
            <a:xfrm>
              <a:off x="2509284" y="6168140"/>
              <a:ext cx="11394676" cy="11095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err="1">
                <a:solidFill>
                  <a:srgbClr val="FFFFFF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4705D08-B278-8D72-3801-E855E3319C59}"/>
                </a:ext>
              </a:extLst>
            </p:cNvPr>
            <p:cNvSpPr/>
            <p:nvPr/>
          </p:nvSpPr>
          <p:spPr>
            <a:xfrm>
              <a:off x="679999" y="6353566"/>
              <a:ext cx="1798858" cy="757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571477">
                <a:defRPr/>
              </a:pPr>
              <a:r>
                <a:rPr lang="en-US" sz="1167" b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Key results using IUS monitoring</a:t>
              </a:r>
              <a:r>
                <a:rPr lang="en-US" sz="1167" b="1" baseline="300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  <a:endParaRPr lang="en-US" sz="1167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531EDB0-02C7-9CC4-56F5-726CB718E02D}"/>
                </a:ext>
              </a:extLst>
            </p:cNvPr>
            <p:cNvSpPr/>
            <p:nvPr/>
          </p:nvSpPr>
          <p:spPr>
            <a:xfrm>
              <a:off x="2539713" y="6250832"/>
              <a:ext cx="11647341" cy="880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08486" lvl="1" indent="-227521"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333">
                  <a:solidFill>
                    <a:srgbClr val="21212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BWT correlated with EMS (ρ = 0.68, P &lt; .0001), UC endoscopic index for severity (ρ = 0.73, P &lt; .0001) and Robarts Histopathologic Index (ρ = 0.49, P = .002). </a:t>
              </a:r>
            </a:p>
            <a:p>
              <a:pPr marL="608486" lvl="1" indent="-227521"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" name="Google Shape;11764;p291">
              <a:extLst>
                <a:ext uri="{FF2B5EF4-FFF2-40B4-BE49-F238E27FC236}">
                  <a16:creationId xmlns:a16="http://schemas.microsoft.com/office/drawing/2014/main" id="{76ED2539-104B-8181-E58C-D303C696048D}"/>
                </a:ext>
              </a:extLst>
            </p:cNvPr>
            <p:cNvSpPr/>
            <p:nvPr/>
          </p:nvSpPr>
          <p:spPr>
            <a:xfrm>
              <a:off x="2764789" y="6330207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76188" tIns="38083" rIns="76188" bIns="38083" anchor="t" anchorCtr="0">
              <a:noAutofit/>
            </a:bodyPr>
            <a:lstStyle/>
            <a:p>
              <a:pPr defTabSz="608486" fontAlgn="base">
                <a:defRPr/>
              </a:pPr>
              <a:endParaRPr sz="1667">
                <a:solidFill>
                  <a:srgbClr val="21212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BF05350-A0EA-B6A0-E57C-01254F41A1CE}"/>
              </a:ext>
            </a:extLst>
          </p:cNvPr>
          <p:cNvSpPr txBox="1"/>
          <p:nvPr/>
        </p:nvSpPr>
        <p:spPr>
          <a:xfrm>
            <a:off x="962526" y="2478069"/>
            <a:ext cx="6116053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1333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en-US" sz="1333" b="1" err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ost</a:t>
            </a:r>
            <a:r>
              <a:rPr lang="en-US" sz="1333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accurate cutoff values for BWT corelating with remission/improvement/response on endoscopy </a:t>
            </a:r>
          </a:p>
        </p:txBody>
      </p:sp>
    </p:spTree>
    <p:extLst>
      <p:ext uri="{BB962C8B-B14F-4D97-AF65-F5344CB8AC3E}">
        <p14:creationId xmlns:p14="http://schemas.microsoft.com/office/powerpoint/2010/main" val="6769834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768E-2962-47A0-8E6B-6C4CAF6C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1415020" cy="923330"/>
          </a:xfrm>
        </p:spPr>
        <p:txBody>
          <a:bodyPr/>
          <a:lstStyle/>
          <a:p>
            <a:r>
              <a:rPr lang="en-US"/>
              <a:t>Comparing IUS and endoscopic findings for monitoring treatment response in UC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A2AB9-F089-4D48-9BDB-0265A94F0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73BC4F-423F-440A-ACDC-446F22FF16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1928" y="6349550"/>
            <a:ext cx="8382000" cy="275167"/>
          </a:xfrm>
        </p:spPr>
        <p:txBody>
          <a:bodyPr/>
          <a:lstStyle/>
          <a:p>
            <a:r>
              <a:rPr lang="en-US"/>
              <a:t>IUS: Intestinal ultrasound; UC: ulcerative colitis; BTW: bowel wall thickness; TNF: Tumor necrosis factor.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264C3D-0AAD-A9B7-861A-017FB6649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67" y="1614237"/>
            <a:ext cx="4380859" cy="3027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F0AE35-80A2-6AC9-CBFF-EE2194DAB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994" y="3429001"/>
            <a:ext cx="4272484" cy="29879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5B0752-6D43-9830-F934-4DCA7D7017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5623" y="1481837"/>
            <a:ext cx="4257843" cy="3632622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69B2DA9-2C73-FDDE-8D78-BE858C2651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1018" y="4408208"/>
            <a:ext cx="3248535" cy="23397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7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Photo kindly provided by A/Prof.  Jun Miyoshi, </a:t>
            </a:r>
            <a:r>
              <a:rPr lang="en-US" altLang="ko-KR" sz="75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Kyorin</a:t>
            </a:r>
            <a:r>
              <a:rPr lang="en-US" altLang="ko-KR" sz="7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 School of Medicine, Japan</a:t>
            </a:r>
          </a:p>
          <a:p>
            <a:pPr marL="0" indent="0">
              <a:buNone/>
            </a:pPr>
            <a:r>
              <a:rPr lang="en-US" altLang="ko-KR" sz="7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vi-VN">
              <a:solidFill>
                <a:schemeClr val="bg1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78A29F1-FE4D-9A88-E70C-83B3BADB55AA}"/>
              </a:ext>
            </a:extLst>
          </p:cNvPr>
          <p:cNvSpPr txBox="1">
            <a:spLocks/>
          </p:cNvSpPr>
          <p:nvPr/>
        </p:nvSpPr>
        <p:spPr bwMode="auto">
          <a:xfrm>
            <a:off x="4137524" y="6169501"/>
            <a:ext cx="3564783" cy="3643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1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 sz="15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5pPr>
            <a:lvl6pPr marL="2131468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477111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822754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3168397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 algn="ctr" defTabSz="761970">
              <a:spcBef>
                <a:spcPts val="1800"/>
              </a:spcBef>
              <a:buNone/>
            </a:pPr>
            <a:r>
              <a:rPr lang="en-US" altLang="ko-KR" sz="750" ker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Photo kindly provided by A/Prof.  Jun Miyoshi, </a:t>
            </a:r>
            <a:r>
              <a:rPr lang="en-US" altLang="ko-KR" sz="750" kern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Kyorin</a:t>
            </a:r>
            <a:r>
              <a:rPr lang="en-US" altLang="ko-KR" sz="750" ker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 School of Medicine, Japan</a:t>
            </a:r>
          </a:p>
          <a:p>
            <a:pPr marL="0" indent="0" defTabSz="761970">
              <a:spcBef>
                <a:spcPts val="1800"/>
              </a:spcBef>
              <a:buNone/>
            </a:pPr>
            <a:r>
              <a:rPr lang="en-US" altLang="ko-KR" sz="750" ker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34147" indent="-234147" defTabSz="761970">
              <a:spcBef>
                <a:spcPts val="1800"/>
              </a:spcBef>
            </a:pPr>
            <a:endParaRPr lang="vi-VN" sz="2333" kern="0">
              <a:solidFill>
                <a:srgbClr val="FFFFFF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01195A3-9345-ED50-3247-73023DDEFF31}"/>
              </a:ext>
            </a:extLst>
          </p:cNvPr>
          <p:cNvSpPr txBox="1">
            <a:spLocks/>
          </p:cNvSpPr>
          <p:nvPr/>
        </p:nvSpPr>
        <p:spPr bwMode="auto">
          <a:xfrm>
            <a:off x="8188160" y="4856053"/>
            <a:ext cx="3564783" cy="3643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1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 sz="15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5pPr>
            <a:lvl6pPr marL="2131468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477111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822754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3168397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 algn="ctr" defTabSz="761970">
              <a:spcBef>
                <a:spcPts val="1800"/>
              </a:spcBef>
              <a:buNone/>
            </a:pPr>
            <a:r>
              <a:rPr lang="en-US" altLang="ko-KR" sz="750" ker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Photo kindly provided by A/Prof.  Jun Miyoshi, </a:t>
            </a:r>
            <a:r>
              <a:rPr lang="en-US" altLang="ko-KR" sz="750" kern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Kyorin</a:t>
            </a:r>
            <a:r>
              <a:rPr lang="en-US" altLang="ko-KR" sz="750" ker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 School of Medicine, Japan</a:t>
            </a:r>
          </a:p>
          <a:p>
            <a:pPr marL="0" indent="0" defTabSz="761970">
              <a:spcBef>
                <a:spcPts val="1800"/>
              </a:spcBef>
              <a:buNone/>
            </a:pPr>
            <a:r>
              <a:rPr lang="en-US" altLang="ko-KR" sz="750" ker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34147" indent="-234147" defTabSz="761970">
              <a:spcBef>
                <a:spcPts val="1800"/>
              </a:spcBef>
            </a:pPr>
            <a:endParaRPr lang="vi-VN" sz="2333" kern="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F4334-2878-8869-8EEB-829599EA3D32}"/>
              </a:ext>
            </a:extLst>
          </p:cNvPr>
          <p:cNvSpPr txBox="1"/>
          <p:nvPr/>
        </p:nvSpPr>
        <p:spPr>
          <a:xfrm>
            <a:off x="4356871" y="3417201"/>
            <a:ext cx="31194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1500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Patient case A: Week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296160-66CE-D3A0-75C5-014C76283F8D}"/>
              </a:ext>
            </a:extLst>
          </p:cNvPr>
          <p:cNvSpPr txBox="1"/>
          <p:nvPr/>
        </p:nvSpPr>
        <p:spPr>
          <a:xfrm>
            <a:off x="8203636" y="1498832"/>
            <a:ext cx="31194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1500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Patient case A: Week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61AFDA-9164-6056-9CD2-78ED8DF19056}"/>
              </a:ext>
            </a:extLst>
          </p:cNvPr>
          <p:cNvSpPr txBox="1"/>
          <p:nvPr/>
        </p:nvSpPr>
        <p:spPr>
          <a:xfrm>
            <a:off x="1034817" y="1610642"/>
            <a:ext cx="3119424" cy="3231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15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Patient case A: At baseline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8CF237-5885-F973-BDC3-DF8D63692ABC}"/>
              </a:ext>
            </a:extLst>
          </p:cNvPr>
          <p:cNvSpPr txBox="1"/>
          <p:nvPr/>
        </p:nvSpPr>
        <p:spPr>
          <a:xfrm>
            <a:off x="5560030" y="1893199"/>
            <a:ext cx="3119424" cy="60542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1667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Week 1: No response to prednisolone</a:t>
            </a:r>
          </a:p>
        </p:txBody>
      </p:sp>
      <p:cxnSp>
        <p:nvCxnSpPr>
          <p:cNvPr id="23" name="Google Shape;2044;p94">
            <a:extLst>
              <a:ext uri="{FF2B5EF4-FFF2-40B4-BE49-F238E27FC236}">
                <a16:creationId xmlns:a16="http://schemas.microsoft.com/office/drawing/2014/main" id="{B450CF6D-CEE3-F25C-9084-4CB7A0160A83}"/>
              </a:ext>
            </a:extLst>
          </p:cNvPr>
          <p:cNvCxnSpPr>
            <a:cxnSpLocks/>
          </p:cNvCxnSpPr>
          <p:nvPr/>
        </p:nvCxnSpPr>
        <p:spPr>
          <a:xfrm>
            <a:off x="7245043" y="2483104"/>
            <a:ext cx="0" cy="904478"/>
          </a:xfrm>
          <a:prstGeom prst="straightConnector1">
            <a:avLst/>
          </a:prstGeom>
          <a:noFill/>
          <a:ln w="28575" cap="flat" cmpd="sng">
            <a:solidFill>
              <a:srgbClr val="003479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26" name="Google Shape;2043;p94">
            <a:extLst>
              <a:ext uri="{FF2B5EF4-FFF2-40B4-BE49-F238E27FC236}">
                <a16:creationId xmlns:a16="http://schemas.microsoft.com/office/drawing/2014/main" id="{6B0FFB18-A264-B82A-8079-1F5DFB512FB5}"/>
              </a:ext>
            </a:extLst>
          </p:cNvPr>
          <p:cNvCxnSpPr>
            <a:cxnSpLocks/>
          </p:cNvCxnSpPr>
          <p:nvPr/>
        </p:nvCxnSpPr>
        <p:spPr>
          <a:xfrm>
            <a:off x="8678805" y="2456078"/>
            <a:ext cx="1056128" cy="0"/>
          </a:xfrm>
          <a:prstGeom prst="straightConnector1">
            <a:avLst/>
          </a:prstGeom>
          <a:noFill/>
          <a:ln w="28575" cap="flat" cmpd="sng">
            <a:solidFill>
              <a:srgbClr val="0034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044;p94">
            <a:extLst>
              <a:ext uri="{FF2B5EF4-FFF2-40B4-BE49-F238E27FC236}">
                <a16:creationId xmlns:a16="http://schemas.microsoft.com/office/drawing/2014/main" id="{A68A410E-EBDD-974E-5E45-2A4F258A4E66}"/>
              </a:ext>
            </a:extLst>
          </p:cNvPr>
          <p:cNvCxnSpPr>
            <a:cxnSpLocks/>
          </p:cNvCxnSpPr>
          <p:nvPr/>
        </p:nvCxnSpPr>
        <p:spPr>
          <a:xfrm>
            <a:off x="9728581" y="2456078"/>
            <a:ext cx="0" cy="865968"/>
          </a:xfrm>
          <a:prstGeom prst="straightConnector1">
            <a:avLst/>
          </a:prstGeom>
          <a:noFill/>
          <a:ln w="28575" cap="flat" cmpd="sng">
            <a:solidFill>
              <a:srgbClr val="003479"/>
            </a:solidFill>
            <a:prstDash val="solid"/>
            <a:round/>
            <a:headEnd type="none" w="sm" len="sm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201221617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9E0359-B04B-92C0-7E88-37F09CB81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32" y="2252514"/>
            <a:ext cx="5302553" cy="3708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25768E-2962-47A0-8E6B-6C4CAF6C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1415020" cy="923330"/>
          </a:xfrm>
        </p:spPr>
        <p:txBody>
          <a:bodyPr/>
          <a:lstStyle/>
          <a:p>
            <a:r>
              <a:rPr lang="en-US"/>
              <a:t>IUS for monitoring treatment response in UC (contd.)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A2AB9-F089-4D48-9BDB-0265A94F0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73BC4F-423F-440A-ACDC-446F22FF16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1928" y="6349550"/>
            <a:ext cx="8382000" cy="275167"/>
          </a:xfrm>
        </p:spPr>
        <p:txBody>
          <a:bodyPr/>
          <a:lstStyle/>
          <a:p>
            <a:r>
              <a:rPr lang="en-US"/>
              <a:t>IUS: Intestinal ultrasound; UC: ulcerative colitis; BTW: bowel wall thickness; TNF: Tumor necrosis factor.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69B2DA9-2C73-FDDE-8D78-BE858C2651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3861" y="5681551"/>
            <a:ext cx="3248535" cy="23397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7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Photo kindly provided by A/Prof.  Jun Miyoshi, </a:t>
            </a:r>
            <a:r>
              <a:rPr lang="en-US" altLang="ko-KR" sz="75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Kyorin</a:t>
            </a:r>
            <a:r>
              <a:rPr lang="en-US" altLang="ko-KR" sz="7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 School of Medicine, Japan</a:t>
            </a:r>
          </a:p>
          <a:p>
            <a:pPr marL="0" indent="0">
              <a:buNone/>
            </a:pPr>
            <a:r>
              <a:rPr lang="en-US" altLang="ko-KR" sz="7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vi-VN">
              <a:solidFill>
                <a:schemeClr val="bg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01195A3-9345-ED50-3247-73023DDEFF31}"/>
              </a:ext>
            </a:extLst>
          </p:cNvPr>
          <p:cNvSpPr txBox="1">
            <a:spLocks/>
          </p:cNvSpPr>
          <p:nvPr/>
        </p:nvSpPr>
        <p:spPr bwMode="auto">
          <a:xfrm>
            <a:off x="7997660" y="4856053"/>
            <a:ext cx="3564783" cy="3643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1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 sz="15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5pPr>
            <a:lvl6pPr marL="2131468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477111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822754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3168397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 algn="ctr" defTabSz="761970">
              <a:spcBef>
                <a:spcPts val="1800"/>
              </a:spcBef>
              <a:buNone/>
              <a:defRPr/>
            </a:pPr>
            <a:r>
              <a:rPr lang="en-US" altLang="ko-KR" sz="750" ker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Photo kindly provided by Prof.  Jun Miyoshi, Kyorin University School of Medicine, Japan</a:t>
            </a:r>
          </a:p>
          <a:p>
            <a:pPr marL="0" indent="0" defTabSz="761970">
              <a:spcBef>
                <a:spcPts val="1800"/>
              </a:spcBef>
              <a:buNone/>
              <a:defRPr/>
            </a:pPr>
            <a:r>
              <a:rPr lang="en-US" altLang="ko-KR" sz="750" ker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34147" indent="-234147" defTabSz="761970">
              <a:spcBef>
                <a:spcPts val="1800"/>
              </a:spcBef>
              <a:defRPr/>
            </a:pPr>
            <a:endParaRPr lang="vi-VN" sz="2333" kern="0">
              <a:solidFill>
                <a:srgbClr val="FFFF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8CF237-5885-F973-BDC3-DF8D63692ABC}"/>
              </a:ext>
            </a:extLst>
          </p:cNvPr>
          <p:cNvSpPr txBox="1"/>
          <p:nvPr/>
        </p:nvSpPr>
        <p:spPr>
          <a:xfrm>
            <a:off x="776924" y="1672619"/>
            <a:ext cx="4928051" cy="60542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1667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Week 1 post anti-TNF: Clinical response on doppler IUS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E80A1-C0E1-EFB4-2E45-000481466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890" y="2243850"/>
            <a:ext cx="5302553" cy="371698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B3C8E9B-FC3B-5031-660E-5B5831C964C4}"/>
              </a:ext>
            </a:extLst>
          </p:cNvPr>
          <p:cNvSpPr txBox="1">
            <a:spLocks/>
          </p:cNvSpPr>
          <p:nvPr/>
        </p:nvSpPr>
        <p:spPr bwMode="auto">
          <a:xfrm>
            <a:off x="7365997" y="5688233"/>
            <a:ext cx="3248535" cy="23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1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 sz="15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5pPr>
            <a:lvl6pPr marL="2131468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477111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822754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3168397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 algn="ctr" defTabSz="761970">
              <a:spcBef>
                <a:spcPts val="1800"/>
              </a:spcBef>
              <a:buNone/>
            </a:pPr>
            <a:r>
              <a:rPr lang="en-US" altLang="ko-KR" sz="750" ker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Photo kindly provided by A/Prof.  Jun Miyoshi, </a:t>
            </a:r>
            <a:r>
              <a:rPr lang="en-US" altLang="ko-KR" sz="750" kern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Kyorin</a:t>
            </a:r>
            <a:r>
              <a:rPr lang="en-US" altLang="ko-KR" sz="750" ker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 School of Medicine, Japan</a:t>
            </a:r>
          </a:p>
          <a:p>
            <a:pPr marL="0" indent="0" defTabSz="761970">
              <a:spcBef>
                <a:spcPts val="1800"/>
              </a:spcBef>
              <a:buNone/>
            </a:pPr>
            <a:r>
              <a:rPr lang="en-US" altLang="ko-KR" sz="750" ker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 defTabSz="761970">
              <a:spcBef>
                <a:spcPts val="1800"/>
              </a:spcBef>
              <a:buNone/>
            </a:pPr>
            <a:endParaRPr lang="vi-VN" sz="2333" kern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334813-F529-42CA-76E9-2C9987A54676}"/>
              </a:ext>
            </a:extLst>
          </p:cNvPr>
          <p:cNvSpPr txBox="1"/>
          <p:nvPr/>
        </p:nvSpPr>
        <p:spPr>
          <a:xfrm>
            <a:off x="6428426" y="1659252"/>
            <a:ext cx="4928051" cy="60542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1667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Month 3 post anti-TNF: Normal on doppler IUS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67DF8-916A-8C3F-AE6E-DB03F9E531FF}"/>
              </a:ext>
            </a:extLst>
          </p:cNvPr>
          <p:cNvSpPr txBox="1"/>
          <p:nvPr/>
        </p:nvSpPr>
        <p:spPr>
          <a:xfrm>
            <a:off x="1656450" y="2290908"/>
            <a:ext cx="31194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1500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Patient case A: Week 1 post anti-TNF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CA7A7E-3DC1-F922-D62B-3BB5A7AD3551}"/>
              </a:ext>
            </a:extLst>
          </p:cNvPr>
          <p:cNvSpPr txBox="1"/>
          <p:nvPr/>
        </p:nvSpPr>
        <p:spPr>
          <a:xfrm>
            <a:off x="7368115" y="2287562"/>
            <a:ext cx="31674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1500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Patient case A: Month 3 post anti-TNF</a:t>
            </a:r>
          </a:p>
        </p:txBody>
      </p:sp>
    </p:spTree>
    <p:extLst>
      <p:ext uri="{BB962C8B-B14F-4D97-AF65-F5344CB8AC3E}">
        <p14:creationId xmlns:p14="http://schemas.microsoft.com/office/powerpoint/2010/main" val="13006405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9ECB-9BC2-0277-1B0A-59393898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923330"/>
          </a:xfrm>
        </p:spPr>
        <p:txBody>
          <a:bodyPr/>
          <a:lstStyle/>
          <a:p>
            <a:r>
              <a:rPr lang="en-US"/>
              <a:t>Insights from TRUST&amp;UC study on role of IUS in management of UC  </a:t>
            </a:r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D0143-BFAA-A42A-F0F3-663C66416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2F5088E-3191-F989-27C2-B14DD4654EED}"/>
              </a:ext>
            </a:extLst>
          </p:cNvPr>
          <p:cNvSpPr txBox="1">
            <a:spLocks/>
          </p:cNvSpPr>
          <p:nvPr/>
        </p:nvSpPr>
        <p:spPr bwMode="auto">
          <a:xfrm>
            <a:off x="728928" y="6406363"/>
            <a:ext cx="8382000" cy="275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9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641350" indent="-2809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2pPr>
            <a:lvl3pPr marL="877824" indent="-24140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•"/>
              <a:defRPr sz="21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3pPr>
            <a:lvl4pPr marL="1316736" indent="-24140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4pPr>
            <a:lvl5pPr marL="1785557" indent="-22936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»"/>
              <a:defRPr sz="15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5pPr>
            <a:lvl6pPr marL="2131468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477111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822754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3168397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defTabSz="761970">
              <a:spcBef>
                <a:spcPts val="167"/>
              </a:spcBef>
              <a:buClr>
                <a:srgbClr val="212121"/>
              </a:buClr>
            </a:pPr>
            <a:r>
              <a:rPr lang="en-US" sz="750">
                <a:solidFill>
                  <a:srgbClr val="212121"/>
                </a:solidFill>
              </a:rPr>
              <a:t>TRUST&amp;UC: Transabdominal Ultrasonography of the bowel in subjects with IBD To monitor disease activity with UC; </a:t>
            </a:r>
            <a:r>
              <a:rPr lang="en-US" sz="750" kern="0">
                <a:solidFill>
                  <a:srgbClr val="212121"/>
                </a:solidFill>
              </a:rPr>
              <a:t>IUS: Intestinal ultrasound; UC: ulcerative colitis</a:t>
            </a:r>
          </a:p>
          <a:p>
            <a:pPr defTabSz="761970">
              <a:spcBef>
                <a:spcPts val="167"/>
              </a:spcBef>
              <a:buClr>
                <a:srgbClr val="212121"/>
              </a:buClr>
            </a:pPr>
            <a:r>
              <a:rPr lang="de-DE" sz="750">
                <a:solidFill>
                  <a:srgbClr val="212121"/>
                </a:solidFill>
              </a:rPr>
              <a:t>1. Maaser, C. (2020). </a:t>
            </a:r>
            <a:r>
              <a:rPr lang="de-DE" sz="750" i="1">
                <a:solidFill>
                  <a:srgbClr val="212121"/>
                </a:solidFill>
              </a:rPr>
              <a:t>Gut</a:t>
            </a:r>
            <a:r>
              <a:rPr lang="de-DE" sz="750">
                <a:solidFill>
                  <a:srgbClr val="212121"/>
                </a:solidFill>
              </a:rPr>
              <a:t>. 69(9), 1629–1636. </a:t>
            </a:r>
          </a:p>
          <a:p>
            <a:pPr defTabSz="761970">
              <a:spcBef>
                <a:spcPts val="167"/>
              </a:spcBef>
              <a:buClr>
                <a:srgbClr val="212121"/>
              </a:buClr>
            </a:pPr>
            <a:endParaRPr lang="en-US" sz="750" kern="0">
              <a:solidFill>
                <a:srgbClr val="212121"/>
              </a:solidFill>
            </a:endParaRPr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E701EEC6-B882-4749-8E30-16556AF585D1}"/>
              </a:ext>
            </a:extLst>
          </p:cNvPr>
          <p:cNvSpPr/>
          <p:nvPr/>
        </p:nvSpPr>
        <p:spPr>
          <a:xfrm>
            <a:off x="4944612" y="1542121"/>
            <a:ext cx="5822402" cy="408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01" y="0"/>
                </a:moveTo>
                <a:lnTo>
                  <a:pt x="799" y="0"/>
                </a:lnTo>
                <a:cubicBezTo>
                  <a:pt x="358" y="0"/>
                  <a:pt x="0" y="510"/>
                  <a:pt x="0" y="1140"/>
                </a:cubicBezTo>
                <a:lnTo>
                  <a:pt x="0" y="20460"/>
                </a:lnTo>
                <a:cubicBezTo>
                  <a:pt x="0" y="21090"/>
                  <a:pt x="358" y="21600"/>
                  <a:pt x="799" y="21600"/>
                </a:cubicBezTo>
                <a:lnTo>
                  <a:pt x="20801" y="21600"/>
                </a:lnTo>
                <a:cubicBezTo>
                  <a:pt x="21242" y="21600"/>
                  <a:pt x="21600" y="21090"/>
                  <a:pt x="21600" y="20460"/>
                </a:cubicBezTo>
                <a:lnTo>
                  <a:pt x="21600" y="1140"/>
                </a:lnTo>
                <a:cubicBezTo>
                  <a:pt x="21600" y="510"/>
                  <a:pt x="21242" y="0"/>
                  <a:pt x="20801" y="0"/>
                </a:cubicBezTo>
                <a:cubicBezTo>
                  <a:pt x="20801" y="0"/>
                  <a:pt x="20801" y="0"/>
                  <a:pt x="20801" y="0"/>
                </a:cubicBezTo>
                <a:close/>
                <a:moveTo>
                  <a:pt x="20801" y="138"/>
                </a:moveTo>
                <a:cubicBezTo>
                  <a:pt x="21188" y="138"/>
                  <a:pt x="21504" y="587"/>
                  <a:pt x="21504" y="1140"/>
                </a:cubicBezTo>
                <a:lnTo>
                  <a:pt x="21504" y="20460"/>
                </a:lnTo>
                <a:cubicBezTo>
                  <a:pt x="21504" y="21013"/>
                  <a:pt x="21188" y="21462"/>
                  <a:pt x="20801" y="21462"/>
                </a:cubicBezTo>
                <a:lnTo>
                  <a:pt x="799" y="21462"/>
                </a:lnTo>
                <a:cubicBezTo>
                  <a:pt x="412" y="21462"/>
                  <a:pt x="96" y="21013"/>
                  <a:pt x="96" y="20460"/>
                </a:cubicBezTo>
                <a:lnTo>
                  <a:pt x="96" y="1140"/>
                </a:lnTo>
                <a:cubicBezTo>
                  <a:pt x="96" y="587"/>
                  <a:pt x="412" y="138"/>
                  <a:pt x="799" y="138"/>
                </a:cubicBezTo>
                <a:lnTo>
                  <a:pt x="20801" y="138"/>
                </a:lnTo>
              </a:path>
            </a:pathLst>
          </a:custGeom>
          <a:gradFill>
            <a:gsLst>
              <a:gs pos="100000">
                <a:srgbClr val="C7C8CB"/>
              </a:gs>
              <a:gs pos="0">
                <a:srgbClr val="E9EBF2"/>
              </a:gs>
            </a:gsLst>
            <a:lin ang="3283355"/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itchFamily="-65" charset="0"/>
            </a:endParaRPr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C0557604-CF91-4011-B119-192FF02E0F80}"/>
              </a:ext>
            </a:extLst>
          </p:cNvPr>
          <p:cNvSpPr/>
          <p:nvPr/>
        </p:nvSpPr>
        <p:spPr>
          <a:xfrm>
            <a:off x="4300020" y="5498217"/>
            <a:ext cx="7117156" cy="136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70" y="21600"/>
                </a:moveTo>
                <a:lnTo>
                  <a:pt x="18030" y="21600"/>
                </a:lnTo>
                <a:cubicBezTo>
                  <a:pt x="19340" y="21600"/>
                  <a:pt x="21259" y="12547"/>
                  <a:pt x="21600" y="0"/>
                </a:cubicBezTo>
                <a:lnTo>
                  <a:pt x="0" y="0"/>
                </a:lnTo>
                <a:cubicBezTo>
                  <a:pt x="341" y="12547"/>
                  <a:pt x="2260" y="21600"/>
                  <a:pt x="3570" y="21600"/>
                </a:cubicBezTo>
                <a:close/>
              </a:path>
            </a:pathLst>
          </a:custGeom>
          <a:gradFill>
            <a:gsLst>
              <a:gs pos="0">
                <a:srgbClr val="A1A2A7">
                  <a:alpha val="0"/>
                </a:srgbClr>
              </a:gs>
              <a:gs pos="100000">
                <a:srgbClr val="767778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itchFamily="-65" charset="0"/>
            </a:endParaRPr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F3E89509-12F4-480B-9473-FFD2A2B24131}"/>
              </a:ext>
            </a:extLst>
          </p:cNvPr>
          <p:cNvSpPr/>
          <p:nvPr/>
        </p:nvSpPr>
        <p:spPr>
          <a:xfrm>
            <a:off x="4300020" y="5498217"/>
            <a:ext cx="7117156" cy="136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70" y="21600"/>
                </a:moveTo>
                <a:lnTo>
                  <a:pt x="18030" y="21600"/>
                </a:lnTo>
                <a:cubicBezTo>
                  <a:pt x="19340" y="21600"/>
                  <a:pt x="21259" y="12547"/>
                  <a:pt x="21600" y="0"/>
                </a:cubicBezTo>
                <a:lnTo>
                  <a:pt x="0" y="0"/>
                </a:lnTo>
                <a:cubicBezTo>
                  <a:pt x="341" y="12547"/>
                  <a:pt x="2260" y="21600"/>
                  <a:pt x="3570" y="21600"/>
                </a:cubicBezTo>
                <a:close/>
              </a:path>
            </a:pathLst>
          </a:custGeom>
          <a:gradFill>
            <a:gsLst>
              <a:gs pos="100000">
                <a:srgbClr val="78797E"/>
              </a:gs>
              <a:gs pos="0">
                <a:srgbClr val="BEC1C3"/>
              </a:gs>
            </a:gsLst>
            <a:lin ang="54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 pitchFamily="-65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A0B65C9-8848-4AD7-BC43-E081420BF618}"/>
              </a:ext>
            </a:extLst>
          </p:cNvPr>
          <p:cNvSpPr/>
          <p:nvPr/>
        </p:nvSpPr>
        <p:spPr>
          <a:xfrm>
            <a:off x="4245634" y="5702520"/>
            <a:ext cx="7277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1970" fontAlgn="base"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</a:pPr>
            <a:r>
              <a:rPr lang="en-US" sz="1000" kern="0" err="1">
                <a:solidFill>
                  <a:srgbClr val="20212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 pitchFamily="-65" charset="0"/>
              </a:rPr>
              <a:t>Maaser</a:t>
            </a:r>
            <a:r>
              <a:rPr lang="en-US" sz="1000" kern="0">
                <a:solidFill>
                  <a:srgbClr val="20212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 pitchFamily="-65" charset="0"/>
              </a:rPr>
              <a:t> C [Gut], Oct 7, 2020. Intestinal ultrasound for monitoring therapeutic response in ulcerative colitis. YouTube. </a:t>
            </a:r>
            <a:r>
              <a:rPr lang="en-US" sz="1000" kern="0">
                <a:solidFill>
                  <a:srgbClr val="20212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 pitchFamily="-65" charset="0"/>
                <a:hlinkClick r:id="rId3"/>
              </a:rPr>
              <a:t>https://www.youtube.com/watch?v=yJmT9Omp_LM&amp;ab_channel=Gut</a:t>
            </a:r>
            <a:r>
              <a:rPr lang="en-US" sz="1000" kern="0">
                <a:solidFill>
                  <a:srgbClr val="20212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 pitchFamily="-65" charset="0"/>
              </a:rPr>
              <a:t>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A68EC4-DFA4-454E-ABF9-3260B1859E64}"/>
              </a:ext>
            </a:extLst>
          </p:cNvPr>
          <p:cNvSpPr/>
          <p:nvPr/>
        </p:nvSpPr>
        <p:spPr>
          <a:xfrm>
            <a:off x="972013" y="3043390"/>
            <a:ext cx="342291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 fontAlgn="base"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</a:pPr>
            <a:r>
              <a:rPr lang="en-NZ" sz="1500" kern="0">
                <a:solidFill>
                  <a:srgbClr val="03030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 pitchFamily="-65" charset="0"/>
              </a:rPr>
              <a:t>TRUST&amp;UC study strongly shows IUS as a non-invasive, patient-centric and objective tool for follow-up of patients with UC to monitor treatment success.</a:t>
            </a:r>
            <a:r>
              <a:rPr lang="en-NZ" sz="1500" kern="0" baseline="30000">
                <a:solidFill>
                  <a:srgbClr val="030303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 pitchFamily="-65" charset="0"/>
              </a:rPr>
              <a:t>1</a:t>
            </a:r>
            <a:endParaRPr lang="en-NZ" sz="1500" kern="0" baseline="3000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Arial" pitchFamily="-65" charset="0"/>
            </a:endParaRPr>
          </a:p>
        </p:txBody>
      </p:sp>
      <p:sp>
        <p:nvSpPr>
          <p:cNvPr id="51" name="Google Shape;11764;p291">
            <a:extLst>
              <a:ext uri="{FF2B5EF4-FFF2-40B4-BE49-F238E27FC236}">
                <a16:creationId xmlns:a16="http://schemas.microsoft.com/office/drawing/2014/main" id="{5280DDA1-6B27-49E7-A840-39EB2030C299}"/>
              </a:ext>
            </a:extLst>
          </p:cNvPr>
          <p:cNvSpPr/>
          <p:nvPr/>
        </p:nvSpPr>
        <p:spPr>
          <a:xfrm>
            <a:off x="605367" y="3043390"/>
            <a:ext cx="270000" cy="270000"/>
          </a:xfrm>
          <a:custGeom>
            <a:avLst/>
            <a:gdLst/>
            <a:ahLst/>
            <a:cxnLst/>
            <a:rect l="l" t="t" r="r" b="b"/>
            <a:pathLst>
              <a:path w="55" h="55" extrusionOk="0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 defTabSz="608486" fontAlgn="base">
              <a:defRPr/>
            </a:pPr>
            <a:endParaRPr sz="1667">
              <a:solidFill>
                <a:srgbClr val="21212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0A5885-1C15-4BD1-8B4C-4DB1E0B830E5}"/>
              </a:ext>
            </a:extLst>
          </p:cNvPr>
          <p:cNvGrpSpPr/>
          <p:nvPr/>
        </p:nvGrpSpPr>
        <p:grpSpPr>
          <a:xfrm>
            <a:off x="4289395" y="1559829"/>
            <a:ext cx="7132773" cy="4044773"/>
            <a:chOff x="5147274" y="1871795"/>
            <a:chExt cx="8559328" cy="4853728"/>
          </a:xfrm>
        </p:grpSpPr>
        <p:sp>
          <p:nvSpPr>
            <p:cNvPr id="8" name="Shape 6">
              <a:extLst>
                <a:ext uri="{FF2B5EF4-FFF2-40B4-BE49-F238E27FC236}">
                  <a16:creationId xmlns:a16="http://schemas.microsoft.com/office/drawing/2014/main" id="{08C30303-65CA-484B-8B9C-D2CD2015930C}"/>
                </a:ext>
              </a:extLst>
            </p:cNvPr>
            <p:cNvSpPr/>
            <p:nvPr/>
          </p:nvSpPr>
          <p:spPr>
            <a:xfrm>
              <a:off x="5997285" y="1914296"/>
              <a:ext cx="6862093" cy="4652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03" y="1320"/>
                  </a:moveTo>
                  <a:lnTo>
                    <a:pt x="20703" y="19605"/>
                  </a:lnTo>
                  <a:lnTo>
                    <a:pt x="895" y="19605"/>
                  </a:lnTo>
                  <a:lnTo>
                    <a:pt x="895" y="1320"/>
                  </a:lnTo>
                  <a:lnTo>
                    <a:pt x="20703" y="1320"/>
                  </a:lnTo>
                  <a:cubicBezTo>
                    <a:pt x="20703" y="1320"/>
                    <a:pt x="20703" y="1320"/>
                    <a:pt x="20703" y="1320"/>
                  </a:cubicBezTo>
                  <a:close/>
                  <a:moveTo>
                    <a:pt x="20983" y="0"/>
                  </a:moveTo>
                  <a:lnTo>
                    <a:pt x="617" y="0"/>
                  </a:lnTo>
                  <a:cubicBezTo>
                    <a:pt x="277" y="0"/>
                    <a:pt x="0" y="408"/>
                    <a:pt x="0" y="910"/>
                  </a:cubicBezTo>
                  <a:lnTo>
                    <a:pt x="0" y="21021"/>
                  </a:lnTo>
                  <a:lnTo>
                    <a:pt x="0" y="21156"/>
                  </a:lnTo>
                  <a:lnTo>
                    <a:pt x="0" y="21186"/>
                  </a:lnTo>
                  <a:cubicBezTo>
                    <a:pt x="0" y="21415"/>
                    <a:pt x="126" y="21600"/>
                    <a:pt x="281" y="21600"/>
                  </a:cubicBezTo>
                  <a:lnTo>
                    <a:pt x="21319" y="21600"/>
                  </a:lnTo>
                  <a:cubicBezTo>
                    <a:pt x="21474" y="21600"/>
                    <a:pt x="21600" y="21415"/>
                    <a:pt x="21600" y="21186"/>
                  </a:cubicBezTo>
                  <a:lnTo>
                    <a:pt x="21600" y="21156"/>
                  </a:lnTo>
                  <a:lnTo>
                    <a:pt x="21600" y="21021"/>
                  </a:lnTo>
                  <a:lnTo>
                    <a:pt x="21600" y="910"/>
                  </a:lnTo>
                  <a:cubicBezTo>
                    <a:pt x="21600" y="408"/>
                    <a:pt x="21323" y="0"/>
                    <a:pt x="20983" y="0"/>
                  </a:cubicBezTo>
                  <a:close/>
                </a:path>
              </a:pathLst>
            </a:custGeom>
            <a:gradFill>
              <a:gsLst>
                <a:gs pos="0">
                  <a:srgbClr val="E8E7E8"/>
                </a:gs>
                <a:gs pos="95000">
                  <a:srgbClr val="AFB2B4"/>
                </a:gs>
              </a:gsLst>
              <a:lin ang="2043523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9" name="Shape 7">
              <a:extLst>
                <a:ext uri="{FF2B5EF4-FFF2-40B4-BE49-F238E27FC236}">
                  <a16:creationId xmlns:a16="http://schemas.microsoft.com/office/drawing/2014/main" id="{8631A6A7-657D-4F1D-A401-3EE9D9506842}"/>
                </a:ext>
              </a:extLst>
            </p:cNvPr>
            <p:cNvSpPr/>
            <p:nvPr/>
          </p:nvSpPr>
          <p:spPr>
            <a:xfrm>
              <a:off x="12831380" y="6470359"/>
              <a:ext cx="56955" cy="107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10800" y="1151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A8A9A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10" name="Shape 8">
              <a:extLst>
                <a:ext uri="{FF2B5EF4-FFF2-40B4-BE49-F238E27FC236}">
                  <a16:creationId xmlns:a16="http://schemas.microsoft.com/office/drawing/2014/main" id="{6E6F0D50-C14D-41B8-B875-62F029254D4B}"/>
                </a:ext>
              </a:extLst>
            </p:cNvPr>
            <p:cNvSpPr/>
            <p:nvPr/>
          </p:nvSpPr>
          <p:spPr>
            <a:xfrm>
              <a:off x="5967535" y="6470359"/>
              <a:ext cx="56955" cy="107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11832" y="12996"/>
                  </a:lnTo>
                  <a:cubicBezTo>
                    <a:pt x="11832" y="12996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A8A9A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12" name="Shape 10">
              <a:extLst>
                <a:ext uri="{FF2B5EF4-FFF2-40B4-BE49-F238E27FC236}">
                  <a16:creationId xmlns:a16="http://schemas.microsoft.com/office/drawing/2014/main" id="{B991B797-BA7E-474B-8EDD-5A21508A52A0}"/>
                </a:ext>
              </a:extLst>
            </p:cNvPr>
            <p:cNvSpPr/>
            <p:nvPr/>
          </p:nvSpPr>
          <p:spPr>
            <a:xfrm>
              <a:off x="5954785" y="1871795"/>
              <a:ext cx="6942313" cy="485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65" y="0"/>
                  </a:moveTo>
                  <a:lnTo>
                    <a:pt x="735" y="0"/>
                  </a:lnTo>
                  <a:cubicBezTo>
                    <a:pt x="330" y="0"/>
                    <a:pt x="0" y="472"/>
                    <a:pt x="0" y="1051"/>
                  </a:cubicBezTo>
                  <a:lnTo>
                    <a:pt x="0" y="20549"/>
                  </a:lnTo>
                  <a:cubicBezTo>
                    <a:pt x="0" y="21128"/>
                    <a:pt x="330" y="21600"/>
                    <a:pt x="735" y="21600"/>
                  </a:cubicBezTo>
                  <a:lnTo>
                    <a:pt x="20865" y="21600"/>
                  </a:lnTo>
                  <a:cubicBezTo>
                    <a:pt x="21270" y="21600"/>
                    <a:pt x="21600" y="21128"/>
                    <a:pt x="21600" y="20549"/>
                  </a:cubicBezTo>
                  <a:lnTo>
                    <a:pt x="21600" y="1051"/>
                  </a:lnTo>
                  <a:cubicBezTo>
                    <a:pt x="21600" y="472"/>
                    <a:pt x="21270" y="0"/>
                    <a:pt x="20865" y="0"/>
                  </a:cubicBezTo>
                  <a:cubicBezTo>
                    <a:pt x="20865" y="0"/>
                    <a:pt x="20865" y="0"/>
                    <a:pt x="20865" y="0"/>
                  </a:cubicBezTo>
                  <a:close/>
                  <a:moveTo>
                    <a:pt x="20865" y="40"/>
                  </a:moveTo>
                  <a:cubicBezTo>
                    <a:pt x="21255" y="40"/>
                    <a:pt x="21572" y="493"/>
                    <a:pt x="21572" y="1051"/>
                  </a:cubicBezTo>
                  <a:lnTo>
                    <a:pt x="21572" y="20549"/>
                  </a:lnTo>
                  <a:cubicBezTo>
                    <a:pt x="21572" y="21107"/>
                    <a:pt x="21255" y="21560"/>
                    <a:pt x="20865" y="21560"/>
                  </a:cubicBezTo>
                  <a:lnTo>
                    <a:pt x="735" y="21560"/>
                  </a:lnTo>
                  <a:cubicBezTo>
                    <a:pt x="345" y="21560"/>
                    <a:pt x="28" y="21107"/>
                    <a:pt x="28" y="20549"/>
                  </a:cubicBezTo>
                  <a:lnTo>
                    <a:pt x="28" y="1051"/>
                  </a:lnTo>
                  <a:cubicBezTo>
                    <a:pt x="28" y="493"/>
                    <a:pt x="345" y="40"/>
                    <a:pt x="735" y="40"/>
                  </a:cubicBezTo>
                  <a:lnTo>
                    <a:pt x="20865" y="40"/>
                  </a:lnTo>
                </a:path>
              </a:pathLst>
            </a:custGeom>
            <a:solidFill>
              <a:srgbClr val="FFFFFF">
                <a:alpha val="2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13" name="Shape 11">
              <a:extLst>
                <a:ext uri="{FF2B5EF4-FFF2-40B4-BE49-F238E27FC236}">
                  <a16:creationId xmlns:a16="http://schemas.microsoft.com/office/drawing/2014/main" id="{6E21D9FB-4EB3-4890-BC3B-8067F631B53B}"/>
                </a:ext>
              </a:extLst>
            </p:cNvPr>
            <p:cNvSpPr/>
            <p:nvPr/>
          </p:nvSpPr>
          <p:spPr>
            <a:xfrm>
              <a:off x="5997286" y="1914296"/>
              <a:ext cx="6862092" cy="465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83" y="0"/>
                  </a:moveTo>
                  <a:lnTo>
                    <a:pt x="617" y="0"/>
                  </a:lnTo>
                  <a:cubicBezTo>
                    <a:pt x="277" y="0"/>
                    <a:pt x="0" y="408"/>
                    <a:pt x="0" y="910"/>
                  </a:cubicBezTo>
                  <a:lnTo>
                    <a:pt x="0" y="21021"/>
                  </a:lnTo>
                  <a:lnTo>
                    <a:pt x="0" y="21156"/>
                  </a:lnTo>
                  <a:lnTo>
                    <a:pt x="0" y="21186"/>
                  </a:lnTo>
                  <a:cubicBezTo>
                    <a:pt x="0" y="21415"/>
                    <a:pt x="126" y="21600"/>
                    <a:pt x="281" y="21600"/>
                  </a:cubicBezTo>
                  <a:lnTo>
                    <a:pt x="21319" y="21600"/>
                  </a:lnTo>
                  <a:cubicBezTo>
                    <a:pt x="21474" y="21600"/>
                    <a:pt x="21600" y="21415"/>
                    <a:pt x="21600" y="21186"/>
                  </a:cubicBezTo>
                  <a:lnTo>
                    <a:pt x="21600" y="21156"/>
                  </a:lnTo>
                  <a:lnTo>
                    <a:pt x="21600" y="21021"/>
                  </a:lnTo>
                  <a:lnTo>
                    <a:pt x="21600" y="910"/>
                  </a:lnTo>
                  <a:cubicBezTo>
                    <a:pt x="21600" y="408"/>
                    <a:pt x="21323" y="0"/>
                    <a:pt x="20983" y="0"/>
                  </a:cubicBezTo>
                  <a:cubicBezTo>
                    <a:pt x="20983" y="0"/>
                    <a:pt x="20983" y="0"/>
                    <a:pt x="20983" y="0"/>
                  </a:cubicBezTo>
                  <a:close/>
                  <a:moveTo>
                    <a:pt x="20983" y="41"/>
                  </a:moveTo>
                  <a:cubicBezTo>
                    <a:pt x="21308" y="41"/>
                    <a:pt x="21572" y="431"/>
                    <a:pt x="21572" y="910"/>
                  </a:cubicBezTo>
                  <a:lnTo>
                    <a:pt x="21572" y="21021"/>
                  </a:lnTo>
                  <a:lnTo>
                    <a:pt x="21572" y="21156"/>
                  </a:lnTo>
                  <a:lnTo>
                    <a:pt x="21572" y="21186"/>
                  </a:lnTo>
                  <a:cubicBezTo>
                    <a:pt x="21572" y="21392"/>
                    <a:pt x="21459" y="21559"/>
                    <a:pt x="21319" y="21559"/>
                  </a:cubicBezTo>
                  <a:lnTo>
                    <a:pt x="281" y="21559"/>
                  </a:lnTo>
                  <a:cubicBezTo>
                    <a:pt x="141" y="21559"/>
                    <a:pt x="28" y="21392"/>
                    <a:pt x="28" y="21186"/>
                  </a:cubicBezTo>
                  <a:lnTo>
                    <a:pt x="28" y="21156"/>
                  </a:lnTo>
                  <a:lnTo>
                    <a:pt x="28" y="21021"/>
                  </a:lnTo>
                  <a:lnTo>
                    <a:pt x="28" y="910"/>
                  </a:lnTo>
                  <a:cubicBezTo>
                    <a:pt x="28" y="431"/>
                    <a:pt x="292" y="41"/>
                    <a:pt x="617" y="41"/>
                  </a:cubicBezTo>
                  <a:lnTo>
                    <a:pt x="20983" y="41"/>
                  </a:lnTo>
                </a:path>
              </a:pathLst>
            </a:custGeom>
            <a:solidFill>
              <a:srgbClr val="FFFFFF">
                <a:alpha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14" name="Shape 12">
              <a:extLst>
                <a:ext uri="{FF2B5EF4-FFF2-40B4-BE49-F238E27FC236}">
                  <a16:creationId xmlns:a16="http://schemas.microsoft.com/office/drawing/2014/main" id="{32D5A9ED-2B77-4521-AA8B-14282A801D0C}"/>
                </a:ext>
              </a:extLst>
            </p:cNvPr>
            <p:cNvSpPr/>
            <p:nvPr/>
          </p:nvSpPr>
          <p:spPr>
            <a:xfrm>
              <a:off x="5967535" y="1884545"/>
              <a:ext cx="6924487" cy="471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91" y="0"/>
                  </a:moveTo>
                  <a:lnTo>
                    <a:pt x="709" y="0"/>
                  </a:lnTo>
                  <a:cubicBezTo>
                    <a:pt x="318" y="0"/>
                    <a:pt x="0" y="467"/>
                    <a:pt x="0" y="1041"/>
                  </a:cubicBezTo>
                  <a:lnTo>
                    <a:pt x="0" y="20885"/>
                  </a:lnTo>
                  <a:lnTo>
                    <a:pt x="0" y="21019"/>
                  </a:lnTo>
                  <a:lnTo>
                    <a:pt x="0" y="21049"/>
                  </a:lnTo>
                  <a:cubicBezTo>
                    <a:pt x="0" y="21353"/>
                    <a:pt x="168" y="21600"/>
                    <a:pt x="375" y="21600"/>
                  </a:cubicBezTo>
                  <a:lnTo>
                    <a:pt x="21225" y="21600"/>
                  </a:lnTo>
                  <a:cubicBezTo>
                    <a:pt x="21432" y="21600"/>
                    <a:pt x="21600" y="21353"/>
                    <a:pt x="21600" y="21049"/>
                  </a:cubicBezTo>
                  <a:lnTo>
                    <a:pt x="21600" y="21019"/>
                  </a:lnTo>
                  <a:lnTo>
                    <a:pt x="21600" y="20885"/>
                  </a:lnTo>
                  <a:lnTo>
                    <a:pt x="21600" y="1041"/>
                  </a:lnTo>
                  <a:cubicBezTo>
                    <a:pt x="21600" y="467"/>
                    <a:pt x="21282" y="0"/>
                    <a:pt x="20891" y="0"/>
                  </a:cubicBezTo>
                  <a:cubicBezTo>
                    <a:pt x="20891" y="0"/>
                    <a:pt x="20891" y="0"/>
                    <a:pt x="20891" y="0"/>
                  </a:cubicBezTo>
                  <a:close/>
                  <a:moveTo>
                    <a:pt x="20891" y="143"/>
                  </a:moveTo>
                  <a:cubicBezTo>
                    <a:pt x="21228" y="143"/>
                    <a:pt x="21503" y="546"/>
                    <a:pt x="21503" y="1041"/>
                  </a:cubicBezTo>
                  <a:lnTo>
                    <a:pt x="21503" y="20885"/>
                  </a:lnTo>
                  <a:lnTo>
                    <a:pt x="21503" y="21019"/>
                  </a:lnTo>
                  <a:lnTo>
                    <a:pt x="21503" y="21049"/>
                  </a:lnTo>
                  <a:cubicBezTo>
                    <a:pt x="21503" y="21274"/>
                    <a:pt x="21378" y="21457"/>
                    <a:pt x="21225" y="21457"/>
                  </a:cubicBezTo>
                  <a:lnTo>
                    <a:pt x="375" y="21457"/>
                  </a:lnTo>
                  <a:cubicBezTo>
                    <a:pt x="222" y="21457"/>
                    <a:pt x="97" y="21274"/>
                    <a:pt x="97" y="21049"/>
                  </a:cubicBezTo>
                  <a:lnTo>
                    <a:pt x="97" y="21019"/>
                  </a:lnTo>
                  <a:lnTo>
                    <a:pt x="97" y="20885"/>
                  </a:lnTo>
                  <a:lnTo>
                    <a:pt x="97" y="1041"/>
                  </a:lnTo>
                  <a:cubicBezTo>
                    <a:pt x="97" y="546"/>
                    <a:pt x="372" y="143"/>
                    <a:pt x="709" y="143"/>
                  </a:cubicBezTo>
                  <a:lnTo>
                    <a:pt x="20891" y="143"/>
                  </a:lnTo>
                </a:path>
              </a:pathLst>
            </a:custGeom>
            <a:gradFill>
              <a:gsLst>
                <a:gs pos="0">
                  <a:srgbClr val="47484B"/>
                </a:gs>
                <a:gs pos="100000">
                  <a:srgbClr val="47484B"/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15" name="Shape 13">
              <a:extLst>
                <a:ext uri="{FF2B5EF4-FFF2-40B4-BE49-F238E27FC236}">
                  <a16:creationId xmlns:a16="http://schemas.microsoft.com/office/drawing/2014/main" id="{9055AF6E-D284-4E2F-82B8-303ED846A2BF}"/>
                </a:ext>
              </a:extLst>
            </p:cNvPr>
            <p:cNvSpPr/>
            <p:nvPr/>
          </p:nvSpPr>
          <p:spPr>
            <a:xfrm>
              <a:off x="12657128" y="1893046"/>
              <a:ext cx="226069" cy="226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0" y="0"/>
                  </a:moveTo>
                  <a:lnTo>
                    <a:pt x="0" y="0"/>
                  </a:lnTo>
                  <a:cubicBezTo>
                    <a:pt x="11911" y="0"/>
                    <a:pt x="21600" y="9690"/>
                    <a:pt x="21600" y="21600"/>
                  </a:cubicBezTo>
                  <a:lnTo>
                    <a:pt x="21600" y="20090"/>
                  </a:lnTo>
                  <a:cubicBezTo>
                    <a:pt x="21600" y="9013"/>
                    <a:pt x="12588" y="0"/>
                    <a:pt x="1510" y="0"/>
                  </a:cubicBezTo>
                  <a:close/>
                </a:path>
              </a:pathLst>
            </a:custGeom>
            <a:gradFill>
              <a:gsLst>
                <a:gs pos="0">
                  <a:srgbClr val="BFBFC0">
                    <a:alpha val="0"/>
                  </a:srgbClr>
                </a:gs>
                <a:gs pos="100000">
                  <a:srgbClr val="BFBFC0">
                    <a:alpha val="0"/>
                  </a:srgbClr>
                </a:gs>
              </a:gsLst>
              <a:lin ang="27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16" name="Shape 14">
              <a:extLst>
                <a:ext uri="{FF2B5EF4-FFF2-40B4-BE49-F238E27FC236}">
                  <a16:creationId xmlns:a16="http://schemas.microsoft.com/office/drawing/2014/main" id="{0A0CBEEC-6B99-49A4-AE94-A5D911FC27CE}"/>
                </a:ext>
              </a:extLst>
            </p:cNvPr>
            <p:cNvSpPr/>
            <p:nvPr/>
          </p:nvSpPr>
          <p:spPr>
            <a:xfrm>
              <a:off x="5976035" y="1893046"/>
              <a:ext cx="226069" cy="226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0" y="0"/>
                  </a:moveTo>
                  <a:lnTo>
                    <a:pt x="21600" y="0"/>
                  </a:lnTo>
                  <a:cubicBezTo>
                    <a:pt x="9689" y="0"/>
                    <a:pt x="0" y="9690"/>
                    <a:pt x="0" y="21600"/>
                  </a:cubicBezTo>
                  <a:lnTo>
                    <a:pt x="0" y="20090"/>
                  </a:lnTo>
                  <a:cubicBezTo>
                    <a:pt x="0" y="9013"/>
                    <a:pt x="9012" y="0"/>
                    <a:pt x="20090" y="0"/>
                  </a:cubicBezTo>
                  <a:close/>
                </a:path>
              </a:pathLst>
            </a:custGeom>
            <a:gradFill>
              <a:gsLst>
                <a:gs pos="0">
                  <a:srgbClr val="BFBFC0">
                    <a:alpha val="0"/>
                  </a:srgbClr>
                </a:gs>
                <a:gs pos="100000">
                  <a:srgbClr val="BFBFC0">
                    <a:alpha val="0"/>
                  </a:srgbClr>
                </a:gs>
              </a:gsLst>
              <a:lin ang="27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17" name="Shape 15">
              <a:extLst>
                <a:ext uri="{FF2B5EF4-FFF2-40B4-BE49-F238E27FC236}">
                  <a16:creationId xmlns:a16="http://schemas.microsoft.com/office/drawing/2014/main" id="{0D5D64AE-7E7B-4AFC-B108-F39A1FD914B5}"/>
                </a:ext>
              </a:extLst>
            </p:cNvPr>
            <p:cNvSpPr/>
            <p:nvPr/>
          </p:nvSpPr>
          <p:spPr>
            <a:xfrm>
              <a:off x="6277790" y="2194800"/>
              <a:ext cx="6300380" cy="3947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69" y="0"/>
                  </a:moveTo>
                  <a:lnTo>
                    <a:pt x="31" y="0"/>
                  </a:lnTo>
                  <a:cubicBezTo>
                    <a:pt x="14" y="0"/>
                    <a:pt x="0" y="22"/>
                    <a:pt x="0" y="49"/>
                  </a:cubicBezTo>
                  <a:lnTo>
                    <a:pt x="0" y="21551"/>
                  </a:lnTo>
                  <a:cubicBezTo>
                    <a:pt x="0" y="21578"/>
                    <a:pt x="14" y="21600"/>
                    <a:pt x="31" y="21600"/>
                  </a:cubicBezTo>
                  <a:lnTo>
                    <a:pt x="21569" y="21600"/>
                  </a:lnTo>
                  <a:cubicBezTo>
                    <a:pt x="21586" y="21600"/>
                    <a:pt x="21600" y="21578"/>
                    <a:pt x="21600" y="21551"/>
                  </a:cubicBezTo>
                  <a:lnTo>
                    <a:pt x="21600" y="49"/>
                  </a:lnTo>
                  <a:cubicBezTo>
                    <a:pt x="21600" y="22"/>
                    <a:pt x="21586" y="0"/>
                    <a:pt x="21569" y="0"/>
                  </a:cubicBezTo>
                  <a:cubicBezTo>
                    <a:pt x="21569" y="0"/>
                    <a:pt x="21569" y="0"/>
                    <a:pt x="21569" y="0"/>
                  </a:cubicBezTo>
                  <a:close/>
                  <a:moveTo>
                    <a:pt x="21569" y="49"/>
                  </a:moveTo>
                  <a:lnTo>
                    <a:pt x="21569" y="49"/>
                  </a:lnTo>
                  <a:lnTo>
                    <a:pt x="21569" y="21551"/>
                  </a:lnTo>
                  <a:lnTo>
                    <a:pt x="31" y="21551"/>
                  </a:lnTo>
                  <a:lnTo>
                    <a:pt x="31" y="49"/>
                  </a:lnTo>
                  <a:lnTo>
                    <a:pt x="21569" y="49"/>
                  </a:lnTo>
                </a:path>
              </a:pathLst>
            </a:custGeom>
            <a:solidFill>
              <a:srgbClr val="7D80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18" name="Shape 16">
              <a:extLst>
                <a:ext uri="{FF2B5EF4-FFF2-40B4-BE49-F238E27FC236}">
                  <a16:creationId xmlns:a16="http://schemas.microsoft.com/office/drawing/2014/main" id="{91F7023A-3684-4DC0-88EA-B00F2A573315}"/>
                </a:ext>
              </a:extLst>
            </p:cNvPr>
            <p:cNvSpPr/>
            <p:nvPr/>
          </p:nvSpPr>
          <p:spPr>
            <a:xfrm>
              <a:off x="6260789" y="2177800"/>
              <a:ext cx="6331576" cy="3978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5" y="21467"/>
                  </a:moveTo>
                  <a:cubicBezTo>
                    <a:pt x="21585" y="21527"/>
                    <a:pt x="21554" y="21576"/>
                    <a:pt x="21516" y="21576"/>
                  </a:cubicBezTo>
                  <a:lnTo>
                    <a:pt x="84" y="21576"/>
                  </a:lnTo>
                  <a:cubicBezTo>
                    <a:pt x="46" y="21576"/>
                    <a:pt x="15" y="21527"/>
                    <a:pt x="15" y="21467"/>
                  </a:cubicBezTo>
                  <a:lnTo>
                    <a:pt x="15" y="133"/>
                  </a:lnTo>
                  <a:cubicBezTo>
                    <a:pt x="15" y="73"/>
                    <a:pt x="46" y="24"/>
                    <a:pt x="84" y="24"/>
                  </a:cubicBezTo>
                  <a:lnTo>
                    <a:pt x="21516" y="24"/>
                  </a:lnTo>
                  <a:cubicBezTo>
                    <a:pt x="21554" y="24"/>
                    <a:pt x="21585" y="73"/>
                    <a:pt x="21585" y="133"/>
                  </a:cubicBezTo>
                  <a:cubicBezTo>
                    <a:pt x="21585" y="133"/>
                    <a:pt x="21585" y="21467"/>
                    <a:pt x="21585" y="21467"/>
                  </a:cubicBezTo>
                  <a:close/>
                  <a:moveTo>
                    <a:pt x="21600" y="133"/>
                  </a:moveTo>
                  <a:cubicBezTo>
                    <a:pt x="21600" y="60"/>
                    <a:pt x="21562" y="0"/>
                    <a:pt x="21516" y="0"/>
                  </a:cubicBezTo>
                  <a:lnTo>
                    <a:pt x="84" y="0"/>
                  </a:lnTo>
                  <a:cubicBezTo>
                    <a:pt x="38" y="0"/>
                    <a:pt x="0" y="60"/>
                    <a:pt x="0" y="133"/>
                  </a:cubicBezTo>
                  <a:lnTo>
                    <a:pt x="0" y="21467"/>
                  </a:lnTo>
                  <a:cubicBezTo>
                    <a:pt x="0" y="21540"/>
                    <a:pt x="38" y="21600"/>
                    <a:pt x="84" y="21600"/>
                  </a:cubicBezTo>
                  <a:lnTo>
                    <a:pt x="21516" y="21600"/>
                  </a:lnTo>
                  <a:cubicBezTo>
                    <a:pt x="21562" y="21600"/>
                    <a:pt x="21600" y="21540"/>
                    <a:pt x="21600" y="21467"/>
                  </a:cubicBezTo>
                  <a:cubicBezTo>
                    <a:pt x="21600" y="21467"/>
                    <a:pt x="21600" y="133"/>
                    <a:pt x="21600" y="1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19" name="Shape 17">
              <a:extLst>
                <a:ext uri="{FF2B5EF4-FFF2-40B4-BE49-F238E27FC236}">
                  <a16:creationId xmlns:a16="http://schemas.microsoft.com/office/drawing/2014/main" id="{5FC27F74-9015-4162-AC53-926F7E115E5E}"/>
                </a:ext>
              </a:extLst>
            </p:cNvPr>
            <p:cNvSpPr/>
            <p:nvPr/>
          </p:nvSpPr>
          <p:spPr>
            <a:xfrm>
              <a:off x="9384582" y="2020547"/>
              <a:ext cx="86665" cy="86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12953" y="-961"/>
                    <a:pt x="6723" y="-961"/>
                    <a:pt x="2882" y="2882"/>
                  </a:cubicBezTo>
                  <a:cubicBezTo>
                    <a:pt x="-961" y="6723"/>
                    <a:pt x="-961" y="12953"/>
                    <a:pt x="2882" y="16797"/>
                  </a:cubicBezTo>
                  <a:cubicBezTo>
                    <a:pt x="6723" y="20639"/>
                    <a:pt x="12953" y="20638"/>
                    <a:pt x="16796" y="16797"/>
                  </a:cubicBezTo>
                  <a:cubicBezTo>
                    <a:pt x="20637" y="12953"/>
                    <a:pt x="20639" y="6723"/>
                    <a:pt x="16796" y="2882"/>
                  </a:cubicBezTo>
                  <a:close/>
                </a:path>
              </a:pathLst>
            </a:custGeom>
            <a:gradFill>
              <a:gsLst>
                <a:gs pos="27000">
                  <a:srgbClr val="696969"/>
                </a:gs>
                <a:gs pos="73000">
                  <a:srgbClr val="0C0C0C"/>
                </a:gs>
              </a:gsLst>
              <a:lin ang="3260679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22" name="Shape 20">
              <a:extLst>
                <a:ext uri="{FF2B5EF4-FFF2-40B4-BE49-F238E27FC236}">
                  <a16:creationId xmlns:a16="http://schemas.microsoft.com/office/drawing/2014/main" id="{2870276D-2C96-40AA-BD48-51BD3A5D7FC9}"/>
                </a:ext>
              </a:extLst>
            </p:cNvPr>
            <p:cNvSpPr/>
            <p:nvPr/>
          </p:nvSpPr>
          <p:spPr>
            <a:xfrm>
              <a:off x="5147274" y="6576610"/>
              <a:ext cx="8559328" cy="21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1121"/>
                  </a:lnTo>
                  <a:cubicBezTo>
                    <a:pt x="8" y="14649"/>
                    <a:pt x="19" y="18142"/>
                    <a:pt x="31" y="21600"/>
                  </a:cubicBezTo>
                  <a:lnTo>
                    <a:pt x="21584" y="21600"/>
                  </a:lnTo>
                  <a:cubicBezTo>
                    <a:pt x="21590" y="19983"/>
                    <a:pt x="21595" y="18350"/>
                    <a:pt x="21600" y="16717"/>
                  </a:cubicBezTo>
                  <a:cubicBezTo>
                    <a:pt x="21600" y="16717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0">
                  <a:srgbClr val="64696E"/>
                </a:gs>
                <a:gs pos="46000">
                  <a:srgbClr val="96989B"/>
                </a:gs>
                <a:gs pos="86000">
                  <a:srgbClr val="BEC1C3"/>
                </a:gs>
                <a:gs pos="98000">
                  <a:srgbClr val="E9EBF2"/>
                </a:gs>
                <a:gs pos="1000">
                  <a:srgbClr val="E9EBF2"/>
                </a:gs>
                <a:gs pos="10000">
                  <a:srgbClr val="BEC1C3"/>
                </a:gs>
                <a:gs pos="100000">
                  <a:srgbClr val="78797E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23" name="Shape 21">
              <a:extLst>
                <a:ext uri="{FF2B5EF4-FFF2-40B4-BE49-F238E27FC236}">
                  <a16:creationId xmlns:a16="http://schemas.microsoft.com/office/drawing/2014/main" id="{313688D8-0BBF-4FF0-8682-85E414FC830F}"/>
                </a:ext>
              </a:extLst>
            </p:cNvPr>
            <p:cNvSpPr/>
            <p:nvPr/>
          </p:nvSpPr>
          <p:spPr>
            <a:xfrm>
              <a:off x="5160024" y="6597860"/>
              <a:ext cx="8540587" cy="4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607" y="0"/>
                  </a:lnTo>
                  <a:lnTo>
                    <a:pt x="8865" y="0"/>
                  </a:lnTo>
                  <a:lnTo>
                    <a:pt x="0" y="0"/>
                  </a:lnTo>
                  <a:cubicBezTo>
                    <a:pt x="41" y="4919"/>
                    <a:pt x="104" y="9674"/>
                    <a:pt x="185" y="14237"/>
                  </a:cubicBezTo>
                  <a:lnTo>
                    <a:pt x="8866" y="14237"/>
                  </a:lnTo>
                  <a:cubicBezTo>
                    <a:pt x="8936" y="20966"/>
                    <a:pt x="9087" y="21600"/>
                    <a:pt x="9185" y="21600"/>
                  </a:cubicBezTo>
                  <a:lnTo>
                    <a:pt x="10373" y="21600"/>
                  </a:lnTo>
                  <a:lnTo>
                    <a:pt x="10516" y="21600"/>
                  </a:lnTo>
                  <a:lnTo>
                    <a:pt x="12287" y="21600"/>
                  </a:lnTo>
                  <a:cubicBezTo>
                    <a:pt x="12384" y="21600"/>
                    <a:pt x="12535" y="20966"/>
                    <a:pt x="12605" y="14237"/>
                  </a:cubicBezTo>
                  <a:lnTo>
                    <a:pt x="21415" y="14237"/>
                  </a:lnTo>
                  <a:cubicBezTo>
                    <a:pt x="21496" y="9674"/>
                    <a:pt x="21559" y="4919"/>
                    <a:pt x="21600" y="0"/>
                  </a:cubicBezTo>
                  <a:close/>
                </a:path>
              </a:pathLst>
            </a:custGeom>
            <a:gradFill>
              <a:gsLst>
                <a:gs pos="0">
                  <a:srgbClr val="BEC1C3"/>
                </a:gs>
                <a:gs pos="100000">
                  <a:srgbClr val="BEC1C3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24" name="Shape 22">
              <a:extLst>
                <a:ext uri="{FF2B5EF4-FFF2-40B4-BE49-F238E27FC236}">
                  <a16:creationId xmlns:a16="http://schemas.microsoft.com/office/drawing/2014/main" id="{55CEB0D5-6C3D-4584-9B6E-EC575BAB5BC4}"/>
                </a:ext>
              </a:extLst>
            </p:cNvPr>
            <p:cNvSpPr/>
            <p:nvPr/>
          </p:nvSpPr>
          <p:spPr>
            <a:xfrm>
              <a:off x="8691823" y="6576610"/>
              <a:ext cx="1426199" cy="45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616"/>
                  </a:lnTo>
                  <a:cubicBezTo>
                    <a:pt x="371" y="20916"/>
                    <a:pt x="876" y="21600"/>
                    <a:pt x="1513" y="21600"/>
                  </a:cubicBezTo>
                  <a:cubicBezTo>
                    <a:pt x="2014" y="21600"/>
                    <a:pt x="6673" y="21600"/>
                    <a:pt x="8626" y="21600"/>
                  </a:cubicBezTo>
                  <a:cubicBezTo>
                    <a:pt x="9152" y="21600"/>
                    <a:pt x="9482" y="21600"/>
                    <a:pt x="9482" y="21600"/>
                  </a:cubicBezTo>
                  <a:cubicBezTo>
                    <a:pt x="12053" y="21600"/>
                    <a:pt x="19560" y="21600"/>
                    <a:pt x="20087" y="21600"/>
                  </a:cubicBezTo>
                  <a:cubicBezTo>
                    <a:pt x="20724" y="21600"/>
                    <a:pt x="21229" y="20916"/>
                    <a:pt x="21600" y="10616"/>
                  </a:cubicBez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84000">
                  <a:srgbClr val="EDEEEF"/>
                </a:gs>
                <a:gs pos="10000">
                  <a:srgbClr val="EDEEEF"/>
                </a:gs>
                <a:gs pos="0">
                  <a:srgbClr val="8B8D90"/>
                </a:gs>
                <a:gs pos="96000">
                  <a:srgbClr val="8B8D90"/>
                </a:gs>
              </a:gsLst>
              <a:lin ang="38616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25" name="Shape 23">
              <a:extLst>
                <a:ext uri="{FF2B5EF4-FFF2-40B4-BE49-F238E27FC236}">
                  <a16:creationId xmlns:a16="http://schemas.microsoft.com/office/drawing/2014/main" id="{F942AEDF-8449-49B1-886F-526D794A93BF}"/>
                </a:ext>
              </a:extLst>
            </p:cNvPr>
            <p:cNvSpPr/>
            <p:nvPr/>
          </p:nvSpPr>
          <p:spPr>
            <a:xfrm>
              <a:off x="8679073" y="6610610"/>
              <a:ext cx="1456336" cy="30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96" y="0"/>
                  </a:moveTo>
                  <a:cubicBezTo>
                    <a:pt x="21010" y="14111"/>
                    <a:pt x="20506" y="15298"/>
                    <a:pt x="19895" y="15298"/>
                  </a:cubicBezTo>
                  <a:lnTo>
                    <a:pt x="9509" y="15298"/>
                  </a:lnTo>
                  <a:lnTo>
                    <a:pt x="8671" y="15298"/>
                  </a:lnTo>
                  <a:lnTo>
                    <a:pt x="1705" y="15298"/>
                  </a:lnTo>
                  <a:cubicBezTo>
                    <a:pt x="1094" y="15298"/>
                    <a:pt x="590" y="14111"/>
                    <a:pt x="204" y="0"/>
                  </a:cubicBezTo>
                  <a:lnTo>
                    <a:pt x="0" y="0"/>
                  </a:lnTo>
                  <a:lnTo>
                    <a:pt x="3" y="142"/>
                  </a:lnTo>
                  <a:lnTo>
                    <a:pt x="48" y="2025"/>
                  </a:lnTo>
                  <a:cubicBezTo>
                    <a:pt x="477" y="20160"/>
                    <a:pt x="1028" y="21600"/>
                    <a:pt x="1705" y="21600"/>
                  </a:cubicBezTo>
                  <a:lnTo>
                    <a:pt x="8671" y="21600"/>
                  </a:lnTo>
                  <a:lnTo>
                    <a:pt x="9509" y="21600"/>
                  </a:lnTo>
                  <a:lnTo>
                    <a:pt x="19895" y="21600"/>
                  </a:lnTo>
                  <a:cubicBezTo>
                    <a:pt x="20572" y="21600"/>
                    <a:pt x="21124" y="20160"/>
                    <a:pt x="21552" y="2031"/>
                  </a:cubicBezTo>
                  <a:lnTo>
                    <a:pt x="21597" y="142"/>
                  </a:lnTo>
                  <a:lnTo>
                    <a:pt x="21600" y="0"/>
                  </a:lnTo>
                  <a:cubicBezTo>
                    <a:pt x="21600" y="0"/>
                    <a:pt x="21396" y="0"/>
                    <a:pt x="21396" y="0"/>
                  </a:cubicBezTo>
                  <a:close/>
                </a:path>
              </a:pathLst>
            </a:custGeom>
            <a:gradFill>
              <a:gsLst>
                <a:gs pos="0">
                  <a:srgbClr val="A4A6A9"/>
                </a:gs>
                <a:gs pos="100000">
                  <a:srgbClr val="A4A6A9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26" name="Shape 24">
              <a:extLst>
                <a:ext uri="{FF2B5EF4-FFF2-40B4-BE49-F238E27FC236}">
                  <a16:creationId xmlns:a16="http://schemas.microsoft.com/office/drawing/2014/main" id="{68C1D048-5888-4A4A-8475-DB6664265DAB}"/>
                </a:ext>
              </a:extLst>
            </p:cNvPr>
            <p:cNvSpPr/>
            <p:nvPr/>
          </p:nvSpPr>
          <p:spPr>
            <a:xfrm>
              <a:off x="7960813" y="6674361"/>
              <a:ext cx="80357" cy="1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extrusionOk="0">
                  <a:moveTo>
                    <a:pt x="21299" y="10800"/>
                  </a:moveTo>
                  <a:cubicBezTo>
                    <a:pt x="21458" y="16769"/>
                    <a:pt x="20525" y="21600"/>
                    <a:pt x="19220" y="21600"/>
                  </a:cubicBezTo>
                  <a:lnTo>
                    <a:pt x="2668" y="21600"/>
                  </a:lnTo>
                  <a:cubicBezTo>
                    <a:pt x="1364" y="21600"/>
                    <a:pt x="177" y="16769"/>
                    <a:pt x="17" y="10800"/>
                  </a:cubicBezTo>
                  <a:lnTo>
                    <a:pt x="17" y="10800"/>
                  </a:lnTo>
                  <a:cubicBezTo>
                    <a:pt x="-142" y="4831"/>
                    <a:pt x="791" y="0"/>
                    <a:pt x="2096" y="0"/>
                  </a:cubicBezTo>
                  <a:lnTo>
                    <a:pt x="18648" y="0"/>
                  </a:lnTo>
                  <a:cubicBezTo>
                    <a:pt x="19952" y="0"/>
                    <a:pt x="21139" y="4831"/>
                    <a:pt x="21299" y="10800"/>
                  </a:cubicBezTo>
                  <a:cubicBezTo>
                    <a:pt x="21299" y="10800"/>
                    <a:pt x="21299" y="10800"/>
                    <a:pt x="21299" y="10800"/>
                  </a:cubicBezTo>
                  <a:close/>
                </a:path>
              </a:pathLst>
            </a:custGeom>
            <a:gradFill>
              <a:gsLst>
                <a:gs pos="24000">
                  <a:srgbClr val="5F6265"/>
                </a:gs>
                <a:gs pos="78000">
                  <a:srgbClr val="757677"/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27" name="Shape 25">
              <a:extLst>
                <a:ext uri="{FF2B5EF4-FFF2-40B4-BE49-F238E27FC236}">
                  <a16:creationId xmlns:a16="http://schemas.microsoft.com/office/drawing/2014/main" id="{AB29CD92-3694-4623-8416-A89DAA9205CF}"/>
                </a:ext>
              </a:extLst>
            </p:cNvPr>
            <p:cNvSpPr/>
            <p:nvPr/>
          </p:nvSpPr>
          <p:spPr>
            <a:xfrm>
              <a:off x="10770101" y="6674361"/>
              <a:ext cx="80356" cy="1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extrusionOk="0">
                  <a:moveTo>
                    <a:pt x="17" y="10800"/>
                  </a:moveTo>
                  <a:cubicBezTo>
                    <a:pt x="-142" y="16769"/>
                    <a:pt x="791" y="21600"/>
                    <a:pt x="2096" y="21600"/>
                  </a:cubicBezTo>
                  <a:lnTo>
                    <a:pt x="18648" y="21600"/>
                  </a:lnTo>
                  <a:cubicBezTo>
                    <a:pt x="19952" y="21600"/>
                    <a:pt x="21139" y="16769"/>
                    <a:pt x="21299" y="10800"/>
                  </a:cubicBezTo>
                  <a:lnTo>
                    <a:pt x="21299" y="10800"/>
                  </a:lnTo>
                  <a:cubicBezTo>
                    <a:pt x="21458" y="4831"/>
                    <a:pt x="20525" y="0"/>
                    <a:pt x="19220" y="0"/>
                  </a:cubicBezTo>
                  <a:lnTo>
                    <a:pt x="2668" y="0"/>
                  </a:lnTo>
                  <a:cubicBezTo>
                    <a:pt x="1364" y="0"/>
                    <a:pt x="177" y="4831"/>
                    <a:pt x="17" y="10800"/>
                  </a:cubicBezTo>
                  <a:cubicBezTo>
                    <a:pt x="17" y="10800"/>
                    <a:pt x="17" y="10800"/>
                    <a:pt x="17" y="10800"/>
                  </a:cubicBezTo>
                  <a:close/>
                </a:path>
              </a:pathLst>
            </a:custGeom>
            <a:gradFill>
              <a:gsLst>
                <a:gs pos="18000">
                  <a:srgbClr val="5F6265"/>
                </a:gs>
                <a:gs pos="72000">
                  <a:srgbClr val="747576"/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28" name="Shape 26">
              <a:extLst>
                <a:ext uri="{FF2B5EF4-FFF2-40B4-BE49-F238E27FC236}">
                  <a16:creationId xmlns:a16="http://schemas.microsoft.com/office/drawing/2014/main" id="{E35AC092-7305-4BD4-BC38-12828B5E9AF4}"/>
                </a:ext>
              </a:extLst>
            </p:cNvPr>
            <p:cNvSpPr/>
            <p:nvPr/>
          </p:nvSpPr>
          <p:spPr>
            <a:xfrm>
              <a:off x="5181274" y="6597860"/>
              <a:ext cx="8497952" cy="31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52" y="6072"/>
                  </a:moveTo>
                  <a:lnTo>
                    <a:pt x="8913" y="6072"/>
                  </a:lnTo>
                  <a:cubicBezTo>
                    <a:pt x="8980" y="20426"/>
                    <a:pt x="9067" y="21600"/>
                    <a:pt x="9174" y="21600"/>
                  </a:cubicBezTo>
                  <a:lnTo>
                    <a:pt x="10368" y="21600"/>
                  </a:lnTo>
                  <a:lnTo>
                    <a:pt x="10512" y="21600"/>
                  </a:lnTo>
                  <a:lnTo>
                    <a:pt x="12291" y="21600"/>
                  </a:lnTo>
                  <a:cubicBezTo>
                    <a:pt x="12398" y="21600"/>
                    <a:pt x="12486" y="20426"/>
                    <a:pt x="12552" y="6072"/>
                  </a:cubicBezTo>
                  <a:lnTo>
                    <a:pt x="12613" y="6072"/>
                  </a:lnTo>
                  <a:lnTo>
                    <a:pt x="21556" y="6072"/>
                  </a:lnTo>
                  <a:cubicBezTo>
                    <a:pt x="21571" y="4797"/>
                    <a:pt x="21587" y="2882"/>
                    <a:pt x="21600" y="0"/>
                  </a:cubicBezTo>
                  <a:lnTo>
                    <a:pt x="12613" y="0"/>
                  </a:lnTo>
                  <a:lnTo>
                    <a:pt x="12544" y="0"/>
                  </a:lnTo>
                  <a:cubicBezTo>
                    <a:pt x="12482" y="14527"/>
                    <a:pt x="12398" y="15528"/>
                    <a:pt x="12291" y="15528"/>
                  </a:cubicBezTo>
                  <a:cubicBezTo>
                    <a:pt x="12203" y="15528"/>
                    <a:pt x="10943" y="15528"/>
                    <a:pt x="10512" y="15528"/>
                  </a:cubicBezTo>
                  <a:cubicBezTo>
                    <a:pt x="10512" y="15528"/>
                    <a:pt x="10456" y="15528"/>
                    <a:pt x="10368" y="15528"/>
                  </a:cubicBezTo>
                  <a:cubicBezTo>
                    <a:pt x="10040" y="15528"/>
                    <a:pt x="9258" y="15528"/>
                    <a:pt x="9174" y="15528"/>
                  </a:cubicBezTo>
                  <a:cubicBezTo>
                    <a:pt x="9068" y="15528"/>
                    <a:pt x="8984" y="14527"/>
                    <a:pt x="8922" y="0"/>
                  </a:cubicBezTo>
                  <a:lnTo>
                    <a:pt x="8852" y="0"/>
                  </a:lnTo>
                  <a:lnTo>
                    <a:pt x="0" y="0"/>
                  </a:lnTo>
                  <a:cubicBezTo>
                    <a:pt x="0" y="0"/>
                    <a:pt x="16" y="3190"/>
                    <a:pt x="35" y="6072"/>
                  </a:cubicBezTo>
                  <a:cubicBezTo>
                    <a:pt x="35" y="6072"/>
                    <a:pt x="8852" y="6072"/>
                    <a:pt x="8852" y="6072"/>
                  </a:cubicBezTo>
                  <a:close/>
                </a:path>
              </a:pathLst>
            </a:custGeom>
            <a:gradFill>
              <a:gsLst>
                <a:gs pos="6000">
                  <a:srgbClr val="EFF5F1"/>
                </a:gs>
                <a:gs pos="100000">
                  <a:srgbClr val="E9EBF2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29" name="Shape 27">
              <a:extLst>
                <a:ext uri="{FF2B5EF4-FFF2-40B4-BE49-F238E27FC236}">
                  <a16:creationId xmlns:a16="http://schemas.microsoft.com/office/drawing/2014/main" id="{EC544ED6-BF70-4821-A460-534A5C5F6FB6}"/>
                </a:ext>
              </a:extLst>
            </p:cNvPr>
            <p:cNvSpPr/>
            <p:nvPr/>
          </p:nvSpPr>
          <p:spPr>
            <a:xfrm>
              <a:off x="9393083" y="2029047"/>
              <a:ext cx="68287" cy="68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32000">
                  <a:srgbClr val="494949"/>
                </a:gs>
                <a:gs pos="69000">
                  <a:srgbClr val="050505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30" name="Shape 28">
              <a:extLst>
                <a:ext uri="{FF2B5EF4-FFF2-40B4-BE49-F238E27FC236}">
                  <a16:creationId xmlns:a16="http://schemas.microsoft.com/office/drawing/2014/main" id="{CE3E08F1-CA05-442A-9E10-6E83B53AE6E8}"/>
                </a:ext>
              </a:extLst>
            </p:cNvPr>
            <p:cNvSpPr/>
            <p:nvPr/>
          </p:nvSpPr>
          <p:spPr>
            <a:xfrm>
              <a:off x="9418583" y="2054548"/>
              <a:ext cx="16789" cy="16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40" y="21600"/>
                    <a:pt x="0" y="16765"/>
                    <a:pt x="0" y="10803"/>
                  </a:cubicBezTo>
                  <a:cubicBezTo>
                    <a:pt x="0" y="4835"/>
                    <a:pt x="4840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C9A464A-C8CF-42AE-86AB-A0B56E2A3BA7}"/>
                </a:ext>
              </a:extLst>
            </p:cNvPr>
            <p:cNvSpPr/>
            <p:nvPr/>
          </p:nvSpPr>
          <p:spPr bwMode="auto">
            <a:xfrm>
              <a:off x="6277790" y="2194800"/>
              <a:ext cx="6300380" cy="394714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err="1">
                <a:solidFill>
                  <a:srgbClr val="FFFFFF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54628CB-4DBF-4C5A-82AB-A66825B14279}"/>
                </a:ext>
              </a:extLst>
            </p:cNvPr>
            <p:cNvGrpSpPr/>
            <p:nvPr/>
          </p:nvGrpSpPr>
          <p:grpSpPr>
            <a:xfrm rot="527924">
              <a:off x="8952582" y="3795593"/>
              <a:ext cx="864000" cy="720000"/>
              <a:chOff x="7247186" y="2383232"/>
              <a:chExt cx="654826" cy="494100"/>
            </a:xfrm>
          </p:grpSpPr>
          <p:sp>
            <p:nvSpPr>
              <p:cNvPr id="34" name="Google Shape;515;p33">
                <a:hlinkClick r:id="rId3"/>
                <a:extLst>
                  <a:ext uri="{FF2B5EF4-FFF2-40B4-BE49-F238E27FC236}">
                    <a16:creationId xmlns:a16="http://schemas.microsoft.com/office/drawing/2014/main" id="{02377B31-DEE7-423D-8570-8D2C20463E5F}"/>
                  </a:ext>
                </a:extLst>
              </p:cNvPr>
              <p:cNvSpPr/>
              <p:nvPr/>
            </p:nvSpPr>
            <p:spPr>
              <a:xfrm>
                <a:off x="7247186" y="2383232"/>
                <a:ext cx="654826" cy="494100"/>
              </a:xfrm>
              <a:custGeom>
                <a:avLst/>
                <a:gdLst/>
                <a:ahLst/>
                <a:cxnLst/>
                <a:rect l="l" t="t" r="r" b="b"/>
                <a:pathLst>
                  <a:path w="16946" h="14124" extrusionOk="0">
                    <a:moveTo>
                      <a:pt x="9197" y="1"/>
                    </a:moveTo>
                    <a:cubicBezTo>
                      <a:pt x="8815" y="1"/>
                      <a:pt x="8428" y="32"/>
                      <a:pt x="8040" y="97"/>
                    </a:cubicBezTo>
                    <a:cubicBezTo>
                      <a:pt x="1835" y="1164"/>
                      <a:pt x="0" y="9170"/>
                      <a:pt x="5137" y="12806"/>
                    </a:cubicBezTo>
                    <a:cubicBezTo>
                      <a:pt x="6424" y="13717"/>
                      <a:pt x="7824" y="14123"/>
                      <a:pt x="9183" y="14123"/>
                    </a:cubicBezTo>
                    <a:cubicBezTo>
                      <a:pt x="13248" y="14123"/>
                      <a:pt x="16945" y="10485"/>
                      <a:pt x="16145" y="5834"/>
                    </a:cubicBezTo>
                    <a:cubicBezTo>
                      <a:pt x="15546" y="2420"/>
                      <a:pt x="12554" y="1"/>
                      <a:pt x="919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608486" fontAlgn="base"/>
                <a:endParaRPr sz="2500">
                  <a:solidFill>
                    <a:srgbClr val="212121"/>
                  </a:solidFill>
                  <a:latin typeface="Arial" pitchFamily="-65" charset="0"/>
                </a:endParaRPr>
              </a:p>
            </p:txBody>
          </p:sp>
          <p:sp>
            <p:nvSpPr>
              <p:cNvPr id="35" name="Google Shape;516;p33">
                <a:hlinkClick r:id="rId3"/>
                <a:extLst>
                  <a:ext uri="{FF2B5EF4-FFF2-40B4-BE49-F238E27FC236}">
                    <a16:creationId xmlns:a16="http://schemas.microsoft.com/office/drawing/2014/main" id="{0C839E6A-E1E2-4D89-B3FC-1FB51BE90AEB}"/>
                  </a:ext>
                </a:extLst>
              </p:cNvPr>
              <p:cNvSpPr/>
              <p:nvPr/>
            </p:nvSpPr>
            <p:spPr>
              <a:xfrm>
                <a:off x="7470189" y="2544153"/>
                <a:ext cx="302953" cy="205386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5871" extrusionOk="0">
                    <a:moveTo>
                      <a:pt x="0" y="0"/>
                    </a:moveTo>
                    <a:lnTo>
                      <a:pt x="1001" y="5871"/>
                    </a:lnTo>
                    <a:lnTo>
                      <a:pt x="7839" y="1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608486" fontAlgn="base"/>
                <a:endParaRPr sz="2500">
                  <a:solidFill>
                    <a:srgbClr val="212121"/>
                  </a:solidFill>
                  <a:latin typeface="Arial" pitchFamily="-65" charset="0"/>
                </a:endParaRP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6A687F1-262D-4548-84EF-180A3844E251}"/>
                </a:ext>
              </a:extLst>
            </p:cNvPr>
            <p:cNvSpPr/>
            <p:nvPr/>
          </p:nvSpPr>
          <p:spPr bwMode="auto">
            <a:xfrm>
              <a:off x="6277791" y="5857706"/>
              <a:ext cx="6300380" cy="301234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2667" err="1">
                <a:solidFill>
                  <a:srgbClr val="FFFFFF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AD993EB-1348-43D7-BD0F-B431225048B9}"/>
                </a:ext>
              </a:extLst>
            </p:cNvPr>
            <p:cNvGrpSpPr/>
            <p:nvPr/>
          </p:nvGrpSpPr>
          <p:grpSpPr>
            <a:xfrm>
              <a:off x="6422080" y="5543250"/>
              <a:ext cx="6040360" cy="905471"/>
              <a:chOff x="794594" y="4228844"/>
              <a:chExt cx="2297325" cy="339616"/>
            </a:xfrm>
          </p:grpSpPr>
          <p:sp>
            <p:nvSpPr>
              <p:cNvPr id="38" name="Google Shape;518;p33">
                <a:extLst>
                  <a:ext uri="{FF2B5EF4-FFF2-40B4-BE49-F238E27FC236}">
                    <a16:creationId xmlns:a16="http://schemas.microsoft.com/office/drawing/2014/main" id="{288C1854-E1CA-4134-93D5-B7EE1F8083C6}"/>
                  </a:ext>
                </a:extLst>
              </p:cNvPr>
              <p:cNvSpPr/>
              <p:nvPr/>
            </p:nvSpPr>
            <p:spPr>
              <a:xfrm rot="527924">
                <a:off x="913133" y="4228844"/>
                <a:ext cx="1995393" cy="339616"/>
              </a:xfrm>
              <a:custGeom>
                <a:avLst/>
                <a:gdLst/>
                <a:ahLst/>
                <a:cxnLst/>
                <a:rect l="l" t="t" r="r" b="b"/>
                <a:pathLst>
                  <a:path w="51638" h="9708" extrusionOk="0">
                    <a:moveTo>
                      <a:pt x="51504" y="0"/>
                    </a:moveTo>
                    <a:lnTo>
                      <a:pt x="0" y="8740"/>
                    </a:lnTo>
                    <a:lnTo>
                      <a:pt x="134" y="9707"/>
                    </a:lnTo>
                    <a:lnTo>
                      <a:pt x="51637" y="934"/>
                    </a:lnTo>
                    <a:lnTo>
                      <a:pt x="5150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608486" fontAlgn="base"/>
                <a:endParaRPr sz="2500">
                  <a:solidFill>
                    <a:srgbClr val="212121"/>
                  </a:solidFill>
                  <a:latin typeface="Arial" pitchFamily="-65" charset="0"/>
                </a:endParaRPr>
              </a:p>
            </p:txBody>
          </p:sp>
          <p:sp>
            <p:nvSpPr>
              <p:cNvPr id="39" name="Google Shape;519;p33">
                <a:extLst>
                  <a:ext uri="{FF2B5EF4-FFF2-40B4-BE49-F238E27FC236}">
                    <a16:creationId xmlns:a16="http://schemas.microsoft.com/office/drawing/2014/main" id="{246079D3-A167-484C-AF1C-1CB8F749B710}"/>
                  </a:ext>
                </a:extLst>
              </p:cNvPr>
              <p:cNvSpPr/>
              <p:nvPr/>
            </p:nvSpPr>
            <p:spPr>
              <a:xfrm rot="527924">
                <a:off x="794594" y="4373769"/>
                <a:ext cx="23223" cy="47857"/>
              </a:xfrm>
              <a:custGeom>
                <a:avLst/>
                <a:gdLst/>
                <a:ahLst/>
                <a:cxnLst/>
                <a:rect l="l" t="t" r="r" b="b"/>
                <a:pathLst>
                  <a:path w="601" h="1368" extrusionOk="0">
                    <a:moveTo>
                      <a:pt x="400" y="0"/>
                    </a:moveTo>
                    <a:lnTo>
                      <a:pt x="0" y="67"/>
                    </a:lnTo>
                    <a:lnTo>
                      <a:pt x="234" y="1368"/>
                    </a:lnTo>
                    <a:lnTo>
                      <a:pt x="601" y="1301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608486" fontAlgn="base"/>
                <a:endParaRPr sz="2500">
                  <a:solidFill>
                    <a:srgbClr val="212121"/>
                  </a:solidFill>
                  <a:latin typeface="Arial" pitchFamily="-65" charset="0"/>
                </a:endParaRPr>
              </a:p>
            </p:txBody>
          </p:sp>
          <p:sp>
            <p:nvSpPr>
              <p:cNvPr id="40" name="Google Shape;520;p33">
                <a:extLst>
                  <a:ext uri="{FF2B5EF4-FFF2-40B4-BE49-F238E27FC236}">
                    <a16:creationId xmlns:a16="http://schemas.microsoft.com/office/drawing/2014/main" id="{9CAC2F3A-954F-4A44-B40F-02BB05878398}"/>
                  </a:ext>
                </a:extLst>
              </p:cNvPr>
              <p:cNvSpPr/>
              <p:nvPr/>
            </p:nvSpPr>
            <p:spPr>
              <a:xfrm rot="527924">
                <a:off x="822041" y="4373276"/>
                <a:ext cx="23262" cy="47892"/>
              </a:xfrm>
              <a:custGeom>
                <a:avLst/>
                <a:gdLst/>
                <a:ahLst/>
                <a:cxnLst/>
                <a:rect l="l" t="t" r="r" b="b"/>
                <a:pathLst>
                  <a:path w="602" h="1369" extrusionOk="0">
                    <a:moveTo>
                      <a:pt x="401" y="1"/>
                    </a:moveTo>
                    <a:lnTo>
                      <a:pt x="1" y="68"/>
                    </a:lnTo>
                    <a:lnTo>
                      <a:pt x="234" y="1368"/>
                    </a:lnTo>
                    <a:lnTo>
                      <a:pt x="601" y="1302"/>
                    </a:lnTo>
                    <a:lnTo>
                      <a:pt x="401" y="1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608486" fontAlgn="base"/>
                <a:endParaRPr sz="2500">
                  <a:solidFill>
                    <a:srgbClr val="212121"/>
                  </a:solidFill>
                  <a:latin typeface="Arial" pitchFamily="-65" charset="0"/>
                </a:endParaRPr>
              </a:p>
            </p:txBody>
          </p:sp>
          <p:sp>
            <p:nvSpPr>
              <p:cNvPr id="41" name="Google Shape;521;p33">
                <a:extLst>
                  <a:ext uri="{FF2B5EF4-FFF2-40B4-BE49-F238E27FC236}">
                    <a16:creationId xmlns:a16="http://schemas.microsoft.com/office/drawing/2014/main" id="{4A0649B6-0637-418E-B326-1D437EC3BD4A}"/>
                  </a:ext>
                </a:extLst>
              </p:cNvPr>
              <p:cNvSpPr/>
              <p:nvPr/>
            </p:nvSpPr>
            <p:spPr>
              <a:xfrm rot="527924">
                <a:off x="2959464" y="4389451"/>
                <a:ext cx="18084" cy="1987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68" extrusionOk="0">
                    <a:moveTo>
                      <a:pt x="401" y="1"/>
                    </a:moveTo>
                    <a:lnTo>
                      <a:pt x="1" y="68"/>
                    </a:lnTo>
                    <a:lnTo>
                      <a:pt x="101" y="568"/>
                    </a:lnTo>
                    <a:lnTo>
                      <a:pt x="468" y="501"/>
                    </a:lnTo>
                    <a:lnTo>
                      <a:pt x="40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608486" fontAlgn="base"/>
                <a:endParaRPr sz="2500">
                  <a:solidFill>
                    <a:srgbClr val="212121"/>
                  </a:solidFill>
                  <a:latin typeface="Arial" pitchFamily="-65" charset="0"/>
                </a:endParaRPr>
              </a:p>
            </p:txBody>
          </p:sp>
          <p:sp>
            <p:nvSpPr>
              <p:cNvPr id="42" name="Google Shape;522;p33">
                <a:extLst>
                  <a:ext uri="{FF2B5EF4-FFF2-40B4-BE49-F238E27FC236}">
                    <a16:creationId xmlns:a16="http://schemas.microsoft.com/office/drawing/2014/main" id="{A5BDC0A0-2FC6-46DA-B0AE-C00D2FB808AC}"/>
                  </a:ext>
                </a:extLst>
              </p:cNvPr>
              <p:cNvSpPr/>
              <p:nvPr/>
            </p:nvSpPr>
            <p:spPr>
              <a:xfrm rot="527924">
                <a:off x="2968873" y="4378824"/>
                <a:ext cx="28402" cy="38551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102" extrusionOk="0">
                    <a:moveTo>
                      <a:pt x="568" y="1"/>
                    </a:moveTo>
                    <a:lnTo>
                      <a:pt x="0" y="401"/>
                    </a:lnTo>
                    <a:lnTo>
                      <a:pt x="101" y="868"/>
                    </a:lnTo>
                    <a:lnTo>
                      <a:pt x="734" y="1102"/>
                    </a:lnTo>
                    <a:lnTo>
                      <a:pt x="734" y="1102"/>
                    </a:lnTo>
                    <a:lnTo>
                      <a:pt x="5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608486" fontAlgn="base"/>
                <a:endParaRPr sz="2500">
                  <a:solidFill>
                    <a:srgbClr val="212121"/>
                  </a:solidFill>
                  <a:latin typeface="Arial" pitchFamily="-65" charset="0"/>
                </a:endParaRPr>
              </a:p>
            </p:txBody>
          </p:sp>
          <p:sp>
            <p:nvSpPr>
              <p:cNvPr id="43" name="Google Shape;523;p33">
                <a:extLst>
                  <a:ext uri="{FF2B5EF4-FFF2-40B4-BE49-F238E27FC236}">
                    <a16:creationId xmlns:a16="http://schemas.microsoft.com/office/drawing/2014/main" id="{F965A87F-EE2D-4D99-93B6-2D21F8A30CE9}"/>
                  </a:ext>
                </a:extLst>
              </p:cNvPr>
              <p:cNvSpPr/>
              <p:nvPr/>
            </p:nvSpPr>
            <p:spPr>
              <a:xfrm rot="527924">
                <a:off x="3002497" y="4383096"/>
                <a:ext cx="16810" cy="32709"/>
              </a:xfrm>
              <a:custGeom>
                <a:avLst/>
                <a:gdLst/>
                <a:ahLst/>
                <a:cxnLst/>
                <a:rect l="l" t="t" r="r" b="b"/>
                <a:pathLst>
                  <a:path w="435" h="935" extrusionOk="0">
                    <a:moveTo>
                      <a:pt x="67" y="1"/>
                    </a:moveTo>
                    <a:lnTo>
                      <a:pt x="1" y="134"/>
                    </a:lnTo>
                    <a:cubicBezTo>
                      <a:pt x="134" y="201"/>
                      <a:pt x="201" y="334"/>
                      <a:pt x="234" y="468"/>
                    </a:cubicBezTo>
                    <a:cubicBezTo>
                      <a:pt x="234" y="601"/>
                      <a:pt x="201" y="735"/>
                      <a:pt x="134" y="868"/>
                    </a:cubicBezTo>
                    <a:lnTo>
                      <a:pt x="234" y="935"/>
                    </a:lnTo>
                    <a:cubicBezTo>
                      <a:pt x="434" y="635"/>
                      <a:pt x="368" y="234"/>
                      <a:pt x="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608486" fontAlgn="base"/>
                <a:endParaRPr sz="2500">
                  <a:solidFill>
                    <a:srgbClr val="212121"/>
                  </a:solidFill>
                  <a:latin typeface="Arial" pitchFamily="-65" charset="0"/>
                </a:endParaRPr>
              </a:p>
            </p:txBody>
          </p:sp>
          <p:sp>
            <p:nvSpPr>
              <p:cNvPr id="44" name="Google Shape;524;p33">
                <a:extLst>
                  <a:ext uri="{FF2B5EF4-FFF2-40B4-BE49-F238E27FC236}">
                    <a16:creationId xmlns:a16="http://schemas.microsoft.com/office/drawing/2014/main" id="{3920398D-501F-447C-890D-5949433B4837}"/>
                  </a:ext>
                </a:extLst>
              </p:cNvPr>
              <p:cNvSpPr/>
              <p:nvPr/>
            </p:nvSpPr>
            <p:spPr>
              <a:xfrm rot="527924">
                <a:off x="2997186" y="4389983"/>
                <a:ext cx="10357" cy="198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568" extrusionOk="0">
                    <a:moveTo>
                      <a:pt x="67" y="0"/>
                    </a:moveTo>
                    <a:lnTo>
                      <a:pt x="0" y="100"/>
                    </a:lnTo>
                    <a:cubicBezTo>
                      <a:pt x="34" y="134"/>
                      <a:pt x="67" y="201"/>
                      <a:pt x="100" y="267"/>
                    </a:cubicBezTo>
                    <a:cubicBezTo>
                      <a:pt x="100" y="367"/>
                      <a:pt x="100" y="434"/>
                      <a:pt x="67" y="501"/>
                    </a:cubicBezTo>
                    <a:lnTo>
                      <a:pt x="167" y="567"/>
                    </a:lnTo>
                    <a:cubicBezTo>
                      <a:pt x="267" y="367"/>
                      <a:pt x="234" y="134"/>
                      <a:pt x="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608486" fontAlgn="base"/>
                <a:endParaRPr sz="2500">
                  <a:solidFill>
                    <a:srgbClr val="212121"/>
                  </a:solidFill>
                  <a:latin typeface="Arial" pitchFamily="-65" charset="0"/>
                </a:endParaRPr>
              </a:p>
            </p:txBody>
          </p:sp>
          <p:sp>
            <p:nvSpPr>
              <p:cNvPr id="45" name="Google Shape;525;p33">
                <a:extLst>
                  <a:ext uri="{FF2B5EF4-FFF2-40B4-BE49-F238E27FC236}">
                    <a16:creationId xmlns:a16="http://schemas.microsoft.com/office/drawing/2014/main" id="{02DDE77E-B678-4382-831A-134290A24A54}"/>
                  </a:ext>
                </a:extLst>
              </p:cNvPr>
              <p:cNvSpPr/>
              <p:nvPr/>
            </p:nvSpPr>
            <p:spPr>
              <a:xfrm rot="527924">
                <a:off x="3054475" y="4386665"/>
                <a:ext cx="37444" cy="33864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835" y="0"/>
                    </a:moveTo>
                    <a:lnTo>
                      <a:pt x="1" y="134"/>
                    </a:lnTo>
                    <a:lnTo>
                      <a:pt x="134" y="968"/>
                    </a:lnTo>
                    <a:lnTo>
                      <a:pt x="968" y="801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608486" fontAlgn="base"/>
                <a:endParaRPr sz="2500">
                  <a:solidFill>
                    <a:srgbClr val="212121"/>
                  </a:solidFill>
                  <a:latin typeface="Arial" pitchFamily="-65" charset="0"/>
                </a:endParaRPr>
              </a:p>
            </p:txBody>
          </p:sp>
          <p:sp>
            <p:nvSpPr>
              <p:cNvPr id="46" name="Google Shape;526;p33">
                <a:extLst>
                  <a:ext uri="{FF2B5EF4-FFF2-40B4-BE49-F238E27FC236}">
                    <a16:creationId xmlns:a16="http://schemas.microsoft.com/office/drawing/2014/main" id="{A71D3CB9-C1D5-4BED-8657-3BB8A00D2A26}"/>
                  </a:ext>
                </a:extLst>
              </p:cNvPr>
              <p:cNvSpPr/>
              <p:nvPr/>
            </p:nvSpPr>
            <p:spPr>
              <a:xfrm rot="527924">
                <a:off x="1277572" y="4359836"/>
                <a:ext cx="87679" cy="75773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166" extrusionOk="0">
                    <a:moveTo>
                      <a:pt x="1184" y="1"/>
                    </a:moveTo>
                    <a:cubicBezTo>
                      <a:pt x="1124" y="1"/>
                      <a:pt x="1063" y="6"/>
                      <a:pt x="1001" y="16"/>
                    </a:cubicBezTo>
                    <a:cubicBezTo>
                      <a:pt x="401" y="116"/>
                      <a:pt x="0" y="683"/>
                      <a:pt x="100" y="1250"/>
                    </a:cubicBezTo>
                    <a:cubicBezTo>
                      <a:pt x="134" y="1417"/>
                      <a:pt x="200" y="1584"/>
                      <a:pt x="300" y="1717"/>
                    </a:cubicBezTo>
                    <a:cubicBezTo>
                      <a:pt x="500" y="2002"/>
                      <a:pt x="845" y="2165"/>
                      <a:pt x="1191" y="2165"/>
                    </a:cubicBezTo>
                    <a:cubicBezTo>
                      <a:pt x="1250" y="2165"/>
                      <a:pt x="1309" y="2161"/>
                      <a:pt x="1368" y="2151"/>
                    </a:cubicBezTo>
                    <a:cubicBezTo>
                      <a:pt x="1768" y="2084"/>
                      <a:pt x="2102" y="1784"/>
                      <a:pt x="2235" y="1384"/>
                    </a:cubicBezTo>
                    <a:cubicBezTo>
                      <a:pt x="2269" y="1217"/>
                      <a:pt x="2269" y="1050"/>
                      <a:pt x="2269" y="917"/>
                    </a:cubicBezTo>
                    <a:lnTo>
                      <a:pt x="2235" y="917"/>
                    </a:lnTo>
                    <a:cubicBezTo>
                      <a:pt x="2145" y="378"/>
                      <a:pt x="1707" y="1"/>
                      <a:pt x="11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608486" fontAlgn="base"/>
                <a:endParaRPr sz="2500">
                  <a:solidFill>
                    <a:srgbClr val="212121"/>
                  </a:solidFill>
                  <a:latin typeface="Arial" pitchFamily="-65" charset="0"/>
                </a:endParaRP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F09181D-6535-45EC-9423-0D8E019B15D4}"/>
                </a:ext>
              </a:extLst>
            </p:cNvPr>
            <p:cNvSpPr/>
            <p:nvPr/>
          </p:nvSpPr>
          <p:spPr>
            <a:xfrm>
              <a:off x="6564815" y="2650661"/>
              <a:ext cx="5713117" cy="677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61970" fontAlgn="base">
                <a:lnSpc>
                  <a:spcPct val="107000"/>
                </a:lnSpc>
                <a:spcBef>
                  <a:spcPts val="1800"/>
                </a:spcBef>
                <a:spcAft>
                  <a:spcPts val="667"/>
                </a:spcAft>
                <a:buClr>
                  <a:srgbClr val="212121"/>
                </a:buClr>
                <a:buSzPct val="100000"/>
              </a:pPr>
              <a:r>
                <a:rPr lang="en-US" sz="1500" b="1" ker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  <a:sym typeface="Arial" pitchFamily="-65" charset="0"/>
                </a:rPr>
                <a:t>Intestinal ultrasound for monitoring therapeutic response in ulcerative colitis</a:t>
              </a:r>
              <a:endParaRPr lang="en-NZ" sz="1500" b="1" ker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 pitchFamily="-65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966FC6A-800C-4D44-B03D-70E8269C37C8}"/>
                </a:ext>
              </a:extLst>
            </p:cNvPr>
            <p:cNvSpPr/>
            <p:nvPr/>
          </p:nvSpPr>
          <p:spPr>
            <a:xfrm>
              <a:off x="6469028" y="5027716"/>
              <a:ext cx="5871786" cy="782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61970" fontAlgn="base">
                <a:lnSpc>
                  <a:spcPct val="107000"/>
                </a:lnSpc>
                <a:spcBef>
                  <a:spcPts val="1800"/>
                </a:spcBef>
                <a:spcAft>
                  <a:spcPts val="667"/>
                </a:spcAft>
                <a:buClr>
                  <a:srgbClr val="212121"/>
                </a:buClr>
                <a:buSzPct val="100000"/>
              </a:pPr>
              <a:r>
                <a:rPr lang="en-US" sz="1167" b="1" i="1" ker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Summary video on the TRUST&amp;UC study group, presented by the lead investigator, Prof. Dr. med. Christian </a:t>
              </a:r>
              <a:r>
                <a:rPr lang="en-US" sz="1167" b="1" i="1" kern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Maaser</a:t>
              </a:r>
              <a:r>
                <a:rPr lang="en-US" sz="1167" b="1" i="1" ker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 (duration: 3.18 min)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0FBA820-D83A-4BB6-9868-19304B6E0485}"/>
                </a:ext>
              </a:extLst>
            </p:cNvPr>
            <p:cNvSpPr/>
            <p:nvPr/>
          </p:nvSpPr>
          <p:spPr>
            <a:xfrm>
              <a:off x="6482690" y="4565799"/>
              <a:ext cx="5871786" cy="321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61970" fontAlgn="base">
                <a:lnSpc>
                  <a:spcPct val="107000"/>
                </a:lnSpc>
                <a:spcBef>
                  <a:spcPts val="1800"/>
                </a:spcBef>
                <a:spcAft>
                  <a:spcPts val="667"/>
                </a:spcAft>
                <a:buClr>
                  <a:srgbClr val="212121"/>
                </a:buClr>
                <a:buSzPct val="100000"/>
              </a:pPr>
              <a:r>
                <a:rPr lang="en-US" sz="1167" ker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Click to Play</a:t>
              </a:r>
            </a:p>
          </p:txBody>
        </p:sp>
        <p:sp>
          <p:nvSpPr>
            <p:cNvPr id="31" name="Shape 29">
              <a:extLst>
                <a:ext uri="{FF2B5EF4-FFF2-40B4-BE49-F238E27FC236}">
                  <a16:creationId xmlns:a16="http://schemas.microsoft.com/office/drawing/2014/main" id="{F2DB2533-4DAB-488A-ADF7-49BB74A0B586}"/>
                </a:ext>
              </a:extLst>
            </p:cNvPr>
            <p:cNvSpPr/>
            <p:nvPr/>
          </p:nvSpPr>
          <p:spPr>
            <a:xfrm>
              <a:off x="9061578" y="1931296"/>
              <a:ext cx="3778087" cy="461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266"/>
                  </a:moveTo>
                  <a:lnTo>
                    <a:pt x="21600" y="21236"/>
                  </a:lnTo>
                  <a:lnTo>
                    <a:pt x="21600" y="21100"/>
                  </a:lnTo>
                  <a:lnTo>
                    <a:pt x="21600" y="834"/>
                  </a:lnTo>
                  <a:cubicBezTo>
                    <a:pt x="21600" y="374"/>
                    <a:pt x="21143" y="0"/>
                    <a:pt x="20581" y="0"/>
                  </a:cubicBezTo>
                  <a:lnTo>
                    <a:pt x="14299" y="0"/>
                  </a:lnTo>
                  <a:lnTo>
                    <a:pt x="0" y="21600"/>
                  </a:lnTo>
                  <a:lnTo>
                    <a:pt x="21192" y="21600"/>
                  </a:lnTo>
                  <a:cubicBezTo>
                    <a:pt x="21417" y="21600"/>
                    <a:pt x="21600" y="21450"/>
                    <a:pt x="21600" y="2126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6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8486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72A8-DB96-4AE8-8D98-F1238D16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20401"/>
            <a:ext cx="10990958" cy="461665"/>
          </a:xfrm>
        </p:spPr>
        <p:txBody>
          <a:bodyPr/>
          <a:lstStyle/>
          <a:p>
            <a:r>
              <a:rPr lang="en-US"/>
              <a:t>About IUS Primer module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40CE8-74F1-4C00-B87F-906580E9C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63"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914363">
                <a:defRPr/>
              </a:pPr>
              <a:t>2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3913F-3F82-4A30-BCA9-25D80BC96A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833" kern="1200">
                <a:solidFill>
                  <a:srgbClr val="242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AOCC: Asian Organization for Crohn's &amp; Colitis; </a:t>
            </a:r>
            <a:r>
              <a:rPr lang="en-US" sz="800" kern="1200">
                <a:solidFill>
                  <a:srgbClr val="242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IUS: Intestinal ultrasound.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BCC66-3D95-5986-18A6-9B1C73542F6A}"/>
              </a:ext>
            </a:extLst>
          </p:cNvPr>
          <p:cNvSpPr txBox="1"/>
          <p:nvPr/>
        </p:nvSpPr>
        <p:spPr>
          <a:xfrm>
            <a:off x="224972" y="1387578"/>
            <a:ext cx="1080588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6723" indent="-285739" defTabSz="608486" fontAlgn="base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IUS Primer module was created for training gastroenterologists in Asia on adopting Intestinal Ultrasound (IUS) for the diagnosis and management of Inflammatory Bowel Disease </a:t>
            </a:r>
          </a:p>
          <a:p>
            <a:pPr marL="380985" defTabSz="608486" fontAlgn="base">
              <a:defRPr/>
            </a:pPr>
            <a:endParaRPr lang="en-US" sz="2000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66723" indent="-285739" defTabSz="608486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Transform Medical Communications was commissioned by </a:t>
            </a:r>
            <a:r>
              <a:rPr lang="en-NZ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Janssen Asia Pacific for the development of this educational module </a:t>
            </a:r>
            <a:r>
              <a:rPr lang="en-NZ" sz="2000" i="1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under the guidance of IUS Primer working group members and AOCC.</a:t>
            </a:r>
            <a:r>
              <a:rPr lang="en-NZ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The division of Janssen responsible for developing the module is from medical education that follows strict non-promotional and educational guidance. </a:t>
            </a:r>
          </a:p>
          <a:p>
            <a:pPr marL="380985" defTabSz="608486" fontAlgn="base"/>
            <a:endParaRPr lang="en-NZ" sz="2000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66723" indent="-285739" defTabSz="608486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development of the module was funded by Janssen Asia Pacific, a division of Johnson and Johnson </a:t>
            </a: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International (Singapore) </a:t>
            </a:r>
            <a:r>
              <a:rPr lang="en-US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Pte. Ltd. in 2022. N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on-commercial use of this module is permitted without any further permission, provided credit for the content is clearly attributed to Janssen Asia Pacific.</a:t>
            </a:r>
            <a:endParaRPr lang="en-SG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80985" defTabSz="608486" fontAlgn="base">
              <a:defRPr/>
            </a:pPr>
            <a:endParaRPr lang="en-US" sz="2000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464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139;p19">
            <a:extLst>
              <a:ext uri="{FF2B5EF4-FFF2-40B4-BE49-F238E27FC236}">
                <a16:creationId xmlns:a16="http://schemas.microsoft.com/office/drawing/2014/main" id="{CDEFC780-53D0-4BFF-9034-E46D17C60ABA}"/>
              </a:ext>
            </a:extLst>
          </p:cNvPr>
          <p:cNvSpPr/>
          <p:nvPr/>
        </p:nvSpPr>
        <p:spPr>
          <a:xfrm>
            <a:off x="595675" y="1403634"/>
            <a:ext cx="5280000" cy="12784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872A8-DB96-4AE8-8D98-F1238D16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284113"/>
            <a:ext cx="10990958" cy="923330"/>
          </a:xfrm>
        </p:spPr>
        <p:txBody>
          <a:bodyPr/>
          <a:lstStyle/>
          <a:p>
            <a:r>
              <a:rPr lang="en-US" dirty="0"/>
              <a:t>Special thanks to IUS Primer AOCC working group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40CE8-74F1-4C00-B87F-906580E9C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63"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914363">
                <a:defRPr/>
              </a:pPr>
              <a:t>3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3913F-3F82-4A30-BCA9-25D80BC96A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750" kern="1200">
                <a:solidFill>
                  <a:srgbClr val="242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AOCC: Asian Organization for Crohn's &amp; Colitis; </a:t>
            </a:r>
            <a:r>
              <a:rPr lang="en-US" sz="800" kern="1200">
                <a:solidFill>
                  <a:srgbClr val="242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IUS: Intestinal ultrasound; </a:t>
            </a:r>
            <a:r>
              <a:rPr lang="en-US" sz="800"/>
              <a:t>WG: working group.</a:t>
            </a:r>
            <a:endParaRPr lang="en-US"/>
          </a:p>
        </p:txBody>
      </p:sp>
      <p:sp>
        <p:nvSpPr>
          <p:cNvPr id="55" name="Google Shape;139;p19">
            <a:extLst>
              <a:ext uri="{FF2B5EF4-FFF2-40B4-BE49-F238E27FC236}">
                <a16:creationId xmlns:a16="http://schemas.microsoft.com/office/drawing/2014/main" id="{FCC87D5D-5A0A-4409-BE59-B507C1FAA833}"/>
              </a:ext>
            </a:extLst>
          </p:cNvPr>
          <p:cNvSpPr/>
          <p:nvPr/>
        </p:nvSpPr>
        <p:spPr>
          <a:xfrm>
            <a:off x="595676" y="3050241"/>
            <a:ext cx="5280000" cy="1278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EAC6277-FE69-448B-B7BB-68D9BF7966D9}"/>
              </a:ext>
            </a:extLst>
          </p:cNvPr>
          <p:cNvSpPr/>
          <p:nvPr/>
        </p:nvSpPr>
        <p:spPr>
          <a:xfrm>
            <a:off x="1797400" y="1501552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Prof. Eun Soo KIM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F8D8242-4FF7-4CAF-B86C-CD710340DBF7}"/>
              </a:ext>
            </a:extLst>
          </p:cNvPr>
          <p:cNvSpPr/>
          <p:nvPr/>
        </p:nvSpPr>
        <p:spPr>
          <a:xfrm>
            <a:off x="1797400" y="1894541"/>
            <a:ext cx="407603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Kyungpook National University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711F037-04D9-4756-979D-8018C3045276}"/>
              </a:ext>
            </a:extLst>
          </p:cNvPr>
          <p:cNvSpPr/>
          <p:nvPr/>
        </p:nvSpPr>
        <p:spPr>
          <a:xfrm>
            <a:off x="1797400" y="2236298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KOREA</a:t>
            </a:r>
          </a:p>
        </p:txBody>
      </p:sp>
      <p:sp>
        <p:nvSpPr>
          <p:cNvPr id="60" name="Google Shape;139;p19">
            <a:extLst>
              <a:ext uri="{FF2B5EF4-FFF2-40B4-BE49-F238E27FC236}">
                <a16:creationId xmlns:a16="http://schemas.microsoft.com/office/drawing/2014/main" id="{4F384B34-A6E9-44BA-AE55-A44F4FF980E6}"/>
              </a:ext>
            </a:extLst>
          </p:cNvPr>
          <p:cNvSpPr/>
          <p:nvPr/>
        </p:nvSpPr>
        <p:spPr>
          <a:xfrm>
            <a:off x="6360709" y="1403634"/>
            <a:ext cx="5280000" cy="12784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5" name="Google Shape;139;p19">
            <a:extLst>
              <a:ext uri="{FF2B5EF4-FFF2-40B4-BE49-F238E27FC236}">
                <a16:creationId xmlns:a16="http://schemas.microsoft.com/office/drawing/2014/main" id="{8797268C-0390-41B1-AD1C-8E346359842D}"/>
              </a:ext>
            </a:extLst>
          </p:cNvPr>
          <p:cNvSpPr/>
          <p:nvPr/>
        </p:nvSpPr>
        <p:spPr>
          <a:xfrm>
            <a:off x="6360709" y="3050241"/>
            <a:ext cx="5280000" cy="12784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2" name="Google Shape;139;p19">
            <a:extLst>
              <a:ext uri="{FF2B5EF4-FFF2-40B4-BE49-F238E27FC236}">
                <a16:creationId xmlns:a16="http://schemas.microsoft.com/office/drawing/2014/main" id="{73B1F5F6-8A91-4E10-91E2-DA2EA829D2B6}"/>
              </a:ext>
            </a:extLst>
          </p:cNvPr>
          <p:cNvSpPr/>
          <p:nvPr/>
        </p:nvSpPr>
        <p:spPr>
          <a:xfrm>
            <a:off x="595676" y="4668451"/>
            <a:ext cx="5280000" cy="1278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7" name="Google Shape;139;p19">
            <a:extLst>
              <a:ext uri="{FF2B5EF4-FFF2-40B4-BE49-F238E27FC236}">
                <a16:creationId xmlns:a16="http://schemas.microsoft.com/office/drawing/2014/main" id="{98D45DD5-F584-4336-94C6-C528B78B4E86}"/>
              </a:ext>
            </a:extLst>
          </p:cNvPr>
          <p:cNvSpPr/>
          <p:nvPr/>
        </p:nvSpPr>
        <p:spPr>
          <a:xfrm>
            <a:off x="6360709" y="4668451"/>
            <a:ext cx="5280000" cy="12784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2073B78-23A3-4B3D-B674-67A98C7D918A}"/>
              </a:ext>
            </a:extLst>
          </p:cNvPr>
          <p:cNvSpPr/>
          <p:nvPr/>
        </p:nvSpPr>
        <p:spPr>
          <a:xfrm>
            <a:off x="1797400" y="3138622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Prof. Chang Kyun LEE 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36FA227-3CE6-461F-9971-369D79FB35DF}"/>
              </a:ext>
            </a:extLst>
          </p:cNvPr>
          <p:cNvSpPr/>
          <p:nvPr/>
        </p:nvSpPr>
        <p:spPr>
          <a:xfrm>
            <a:off x="1797400" y="3542499"/>
            <a:ext cx="407603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Kyung </a:t>
            </a:r>
            <a:r>
              <a:rPr lang="en-US" altLang="ko-KR" sz="1467" err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Hee</a:t>
            </a: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4D5508F-4826-4146-9651-F80254A77255}"/>
              </a:ext>
            </a:extLst>
          </p:cNvPr>
          <p:cNvSpPr/>
          <p:nvPr/>
        </p:nvSpPr>
        <p:spPr>
          <a:xfrm>
            <a:off x="1797400" y="3895144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KOREA</a:t>
            </a:r>
          </a:p>
        </p:txBody>
      </p:sp>
      <p:pic>
        <p:nvPicPr>
          <p:cNvPr id="92" name="Picture 2" descr="Invited Chairs and Speakers | Program | AOCC 2022｜The 10th Annual Meeting  of Asian Organization for Crohn's &amp; Colitis">
            <a:extLst>
              <a:ext uri="{FF2B5EF4-FFF2-40B4-BE49-F238E27FC236}">
                <a16:creationId xmlns:a16="http://schemas.microsoft.com/office/drawing/2014/main" id="{12227567-E409-42F7-AF50-EFD5D4A84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4866" r="4587" b="27319"/>
          <a:stretch/>
        </p:blipFill>
        <p:spPr bwMode="auto">
          <a:xfrm>
            <a:off x="694483" y="1501552"/>
            <a:ext cx="1006729" cy="1100391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pic>
        <p:nvPicPr>
          <p:cNvPr id="93" name="Picture 9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ABA8032E-99C9-4FF5-8CBE-B818A6A9CB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973" y="1501071"/>
            <a:ext cx="1042394" cy="109728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pic>
        <p:nvPicPr>
          <p:cNvPr id="94" name="Picture 9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391B4BF5-5E0C-4071-9367-CF56EDBEB5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29" t="1437" r="11336" b="17628"/>
          <a:stretch/>
        </p:blipFill>
        <p:spPr>
          <a:xfrm>
            <a:off x="687139" y="4753275"/>
            <a:ext cx="1047698" cy="111072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87924500-675D-4FB1-AE12-1EA4802AFD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379" t="5638" r="14015" b="17108"/>
          <a:stretch/>
        </p:blipFill>
        <p:spPr>
          <a:xfrm>
            <a:off x="6456719" y="4753251"/>
            <a:ext cx="1053488" cy="111074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pic>
        <p:nvPicPr>
          <p:cNvPr id="97" name="Picture 2" descr="Chang Kyun Lee — Kyung Hee University">
            <a:extLst>
              <a:ext uri="{FF2B5EF4-FFF2-40B4-BE49-F238E27FC236}">
                <a16:creationId xmlns:a16="http://schemas.microsoft.com/office/drawing/2014/main" id="{86D8D9C6-E1AD-4C67-8927-8B1596320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2" b="9971"/>
          <a:stretch/>
        </p:blipFill>
        <p:spPr bwMode="auto">
          <a:xfrm>
            <a:off x="693489" y="3137609"/>
            <a:ext cx="1004155" cy="1103693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20086C26-FA86-4603-AA73-B6E1ACCF97B2}"/>
              </a:ext>
            </a:extLst>
          </p:cNvPr>
          <p:cNvSpPr/>
          <p:nvPr/>
        </p:nvSpPr>
        <p:spPr>
          <a:xfrm>
            <a:off x="7600874" y="1771854"/>
            <a:ext cx="407603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First Affiliated Hospital of Sun </a:t>
            </a:r>
            <a:r>
              <a:rPr lang="en-US" altLang="ko-KR" sz="1467" err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Yat-sen</a:t>
            </a: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ACDB722-051F-4C46-A67B-109977FAB793}"/>
              </a:ext>
            </a:extLst>
          </p:cNvPr>
          <p:cNvSpPr/>
          <p:nvPr/>
        </p:nvSpPr>
        <p:spPr>
          <a:xfrm>
            <a:off x="7600874" y="2293738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vi-VN" b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CHINA</a:t>
            </a:r>
            <a:endParaRPr lang="en-US" b="1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EBAB482-2438-43CB-B787-9C03E3A1D62F}"/>
              </a:ext>
            </a:extLst>
          </p:cNvPr>
          <p:cNvSpPr/>
          <p:nvPr/>
        </p:nvSpPr>
        <p:spPr>
          <a:xfrm>
            <a:off x="7600874" y="1424505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A/Prof. Ren MAO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403FD3-E64C-4B33-99AD-26DE94CA4E0F}"/>
              </a:ext>
            </a:extLst>
          </p:cNvPr>
          <p:cNvSpPr/>
          <p:nvPr/>
        </p:nvSpPr>
        <p:spPr>
          <a:xfrm>
            <a:off x="1797400" y="4709978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Prof. Yue LI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D88592D-8F42-47BF-982B-FA7A283403D6}"/>
              </a:ext>
            </a:extLst>
          </p:cNvPr>
          <p:cNvSpPr/>
          <p:nvPr/>
        </p:nvSpPr>
        <p:spPr>
          <a:xfrm>
            <a:off x="1797400" y="5146508"/>
            <a:ext cx="407603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Peking Union Medical College Hospital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33AEFE0-B975-4640-971A-17FBDA113ED9}"/>
              </a:ext>
            </a:extLst>
          </p:cNvPr>
          <p:cNvSpPr/>
          <p:nvPr/>
        </p:nvSpPr>
        <p:spPr>
          <a:xfrm>
            <a:off x="1797400" y="5531807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vi-VN" b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CHINA</a:t>
            </a:r>
            <a:endParaRPr lang="en-US" b="1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1399A5F-0955-4B4F-9A1E-A70CFA856932}"/>
              </a:ext>
            </a:extLst>
          </p:cNvPr>
          <p:cNvSpPr/>
          <p:nvPr/>
        </p:nvSpPr>
        <p:spPr>
          <a:xfrm>
            <a:off x="7600874" y="5553532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JAPAN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2CA6A83-75B0-4DDA-BBD7-233376F58477}"/>
              </a:ext>
            </a:extLst>
          </p:cNvPr>
          <p:cNvSpPr/>
          <p:nvPr/>
        </p:nvSpPr>
        <p:spPr>
          <a:xfrm>
            <a:off x="7600874" y="5044460"/>
            <a:ext cx="407603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it-IT" altLang="ko-KR" sz="1467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Kitasato University Kitasato Institute Hospital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E74C64D-2808-44A5-9CEA-4BB7D8513871}"/>
              </a:ext>
            </a:extLst>
          </p:cNvPr>
          <p:cNvSpPr/>
          <p:nvPr/>
        </p:nvSpPr>
        <p:spPr>
          <a:xfrm>
            <a:off x="7600874" y="4709924"/>
            <a:ext cx="3560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Dr. </a:t>
            </a:r>
            <a:r>
              <a:rPr lang="en-US" b="1" dirty="0" err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Shintaro</a:t>
            </a:r>
            <a:r>
              <a:rPr lang="vi-VN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SAGAMI</a:t>
            </a:r>
          </a:p>
        </p:txBody>
      </p:sp>
      <p:pic>
        <p:nvPicPr>
          <p:cNvPr id="3" name="Picture 4" descr="Early life gut dysbiosis and inflammatory bowel diseases">
            <a:extLst>
              <a:ext uri="{FF2B5EF4-FFF2-40B4-BE49-F238E27FC236}">
                <a16:creationId xmlns:a16="http://schemas.microsoft.com/office/drawing/2014/main" id="{F117D59A-AD7A-7222-17FC-4B46A37D7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719" y="3140815"/>
            <a:ext cx="1042393" cy="109728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46E3A1-B88F-83CF-9E45-35ABFD2DFD7D}"/>
              </a:ext>
            </a:extLst>
          </p:cNvPr>
          <p:cNvSpPr/>
          <p:nvPr/>
        </p:nvSpPr>
        <p:spPr>
          <a:xfrm>
            <a:off x="7600874" y="3153317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A/Prof. Jun MIYOSHI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ED9A18-33CD-87DF-C2B1-1DCDFF8F161D}"/>
              </a:ext>
            </a:extLst>
          </p:cNvPr>
          <p:cNvSpPr/>
          <p:nvPr/>
        </p:nvSpPr>
        <p:spPr>
          <a:xfrm>
            <a:off x="7600874" y="3540863"/>
            <a:ext cx="407603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 err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Kyorin</a:t>
            </a: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9333AE-ABBB-6C18-A4E4-246F0C77A178}"/>
              </a:ext>
            </a:extLst>
          </p:cNvPr>
          <p:cNvSpPr/>
          <p:nvPr/>
        </p:nvSpPr>
        <p:spPr>
          <a:xfrm>
            <a:off x="7600874" y="3877176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JAPAN</a:t>
            </a:r>
          </a:p>
        </p:txBody>
      </p:sp>
    </p:spTree>
    <p:extLst>
      <p:ext uri="{BB962C8B-B14F-4D97-AF65-F5344CB8AC3E}">
        <p14:creationId xmlns:p14="http://schemas.microsoft.com/office/powerpoint/2010/main" val="22656413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Learning Objectives</a:t>
            </a:r>
            <a:endParaRPr lang="en-US"/>
          </a:p>
        </p:txBody>
      </p:sp>
      <p:graphicFrame>
        <p:nvGraphicFramePr>
          <p:cNvPr id="9" name="Content Placeholder 15"/>
          <p:cNvGraphicFramePr>
            <a:graphicFrameLocks/>
          </p:cNvGraphicFramePr>
          <p:nvPr/>
        </p:nvGraphicFramePr>
        <p:xfrm>
          <a:off x="1665768" y="1604050"/>
          <a:ext cx="10083209" cy="39248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3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8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Learn the role of IUS for diagnosis and clinical management of UC</a:t>
                      </a:r>
                    </a:p>
                  </a:txBody>
                  <a:tcPr marL="113603" marR="52789" marT="34962" marB="3496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Explore the correlation of IUS findings in UC with endoscopic disease activity</a:t>
                      </a:r>
                    </a:p>
                  </a:txBody>
                  <a:tcPr marL="113603" marR="52789" marT="34962" marB="3496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8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Understand the IUS scoring system for UC</a:t>
                      </a:r>
                    </a:p>
                  </a:txBody>
                  <a:tcPr marL="113603" marR="52789" marT="34962" marB="3496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98461" y="1907224"/>
            <a:ext cx="1590000" cy="597805"/>
            <a:chOff x="440437" y="2493976"/>
            <a:chExt cx="934720" cy="36933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830AF25-5BC3-4149-AC00-D051B359FF13}"/>
                </a:ext>
              </a:extLst>
            </p:cNvPr>
            <p:cNvSpPr/>
            <p:nvPr/>
          </p:nvSpPr>
          <p:spPr bwMode="auto">
            <a:xfrm>
              <a:off x="719838" y="2493976"/>
              <a:ext cx="369332" cy="369332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err="1">
                <a:solidFill>
                  <a:srgbClr val="00A0DF"/>
                </a:solidFill>
                <a:latin typeface="Verdana" charset="0"/>
                <a:ea typeface="Verdana" charset="0"/>
                <a:cs typeface="Verdana" charset="0"/>
                <a:sym typeface="Arial" pitchFamily="-110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393286C-E078-4B47-A061-19DCE4A84124}"/>
                </a:ext>
              </a:extLst>
            </p:cNvPr>
            <p:cNvSpPr txBox="1"/>
            <p:nvPr/>
          </p:nvSpPr>
          <p:spPr>
            <a:xfrm>
              <a:off x="440437" y="2495332"/>
              <a:ext cx="934720" cy="342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000" b="1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2859" y="3263058"/>
            <a:ext cx="1590000" cy="600000"/>
            <a:chOff x="430389" y="3446599"/>
            <a:chExt cx="934720" cy="36933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30AF25-5BC3-4149-AC00-D051B359FF13}"/>
                </a:ext>
              </a:extLst>
            </p:cNvPr>
            <p:cNvSpPr/>
            <p:nvPr/>
          </p:nvSpPr>
          <p:spPr bwMode="auto">
            <a:xfrm>
              <a:off x="709790" y="3446599"/>
              <a:ext cx="369332" cy="369332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err="1">
                <a:solidFill>
                  <a:srgbClr val="00A0DF"/>
                </a:solidFill>
                <a:latin typeface="Verdana" charset="0"/>
                <a:ea typeface="Verdana" charset="0"/>
                <a:cs typeface="Verdana" charset="0"/>
                <a:sym typeface="Arial" pitchFamily="-110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93286C-E078-4B47-A061-19DCE4A84124}"/>
                </a:ext>
              </a:extLst>
            </p:cNvPr>
            <p:cNvSpPr txBox="1"/>
            <p:nvPr/>
          </p:nvSpPr>
          <p:spPr>
            <a:xfrm>
              <a:off x="430389" y="3447955"/>
              <a:ext cx="934720" cy="341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000" b="1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2859" y="4573293"/>
            <a:ext cx="1590000" cy="597805"/>
            <a:chOff x="430389" y="4293375"/>
            <a:chExt cx="934720" cy="36933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830AF25-5BC3-4149-AC00-D051B359FF13}"/>
                </a:ext>
              </a:extLst>
            </p:cNvPr>
            <p:cNvSpPr/>
            <p:nvPr/>
          </p:nvSpPr>
          <p:spPr bwMode="auto">
            <a:xfrm>
              <a:off x="709790" y="4293375"/>
              <a:ext cx="369332" cy="369332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err="1">
                <a:solidFill>
                  <a:srgbClr val="00A0DF"/>
                </a:solidFill>
                <a:latin typeface="Verdana" charset="0"/>
                <a:ea typeface="Verdana" charset="0"/>
                <a:cs typeface="Verdana" charset="0"/>
                <a:sym typeface="Arial" pitchFamily="-110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93286C-E078-4B47-A061-19DCE4A84124}"/>
                </a:ext>
              </a:extLst>
            </p:cNvPr>
            <p:cNvSpPr txBox="1"/>
            <p:nvPr/>
          </p:nvSpPr>
          <p:spPr>
            <a:xfrm>
              <a:off x="430389" y="4294731"/>
              <a:ext cx="934720" cy="342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000" b="1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3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8F6D81-7F18-EA49-8475-05EF65569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72617C8-6C20-4226-A582-2FF616AD5D62}"/>
              </a:ext>
            </a:extLst>
          </p:cNvPr>
          <p:cNvSpPr txBox="1">
            <a:spLocks/>
          </p:cNvSpPr>
          <p:nvPr/>
        </p:nvSpPr>
        <p:spPr bwMode="auto">
          <a:xfrm>
            <a:off x="601928" y="6279363"/>
            <a:ext cx="8382000" cy="275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9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641350" indent="-2809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2pPr>
            <a:lvl3pPr marL="877824" indent="-24140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•"/>
              <a:defRPr sz="21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3pPr>
            <a:lvl4pPr marL="1316736" indent="-24140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4pPr>
            <a:lvl5pPr marL="1785557" indent="-22936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»"/>
              <a:defRPr sz="15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5pPr>
            <a:lvl6pPr marL="2131468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477111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822754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3168397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defTabSz="761970">
              <a:spcBef>
                <a:spcPts val="167"/>
              </a:spcBef>
              <a:buClr>
                <a:srgbClr val="212121"/>
              </a:buClr>
              <a:defRPr/>
            </a:pPr>
            <a:r>
              <a:rPr lang="en-US" sz="750" kern="0">
                <a:solidFill>
                  <a:srgbClr val="212121"/>
                </a:solidFill>
              </a:rPr>
              <a:t>BWT: bowel wall thickness; IBD: inflammatory bowel disease; IUS: Intestinal ultrasound; UC: ulcerative colitis; WG: working group </a:t>
            </a:r>
          </a:p>
        </p:txBody>
      </p:sp>
    </p:spTree>
    <p:extLst>
      <p:ext uri="{BB962C8B-B14F-4D97-AF65-F5344CB8AC3E}">
        <p14:creationId xmlns:p14="http://schemas.microsoft.com/office/powerpoint/2010/main" val="401596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1502;p77">
            <a:extLst>
              <a:ext uri="{FF2B5EF4-FFF2-40B4-BE49-F238E27FC236}">
                <a16:creationId xmlns:a16="http://schemas.microsoft.com/office/drawing/2014/main" id="{527927B9-A153-4124-84EF-A8ECC99035E3}"/>
              </a:ext>
            </a:extLst>
          </p:cNvPr>
          <p:cNvSpPr/>
          <p:nvPr/>
        </p:nvSpPr>
        <p:spPr>
          <a:xfrm>
            <a:off x="3837366" y="2182382"/>
            <a:ext cx="1008123" cy="1008123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33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1502;p77">
            <a:extLst>
              <a:ext uri="{FF2B5EF4-FFF2-40B4-BE49-F238E27FC236}">
                <a16:creationId xmlns:a16="http://schemas.microsoft.com/office/drawing/2014/main" id="{0E6168B2-DEFC-4BAA-A56B-1B53503D95CD}"/>
              </a:ext>
            </a:extLst>
          </p:cNvPr>
          <p:cNvSpPr/>
          <p:nvPr/>
        </p:nvSpPr>
        <p:spPr>
          <a:xfrm>
            <a:off x="6541439" y="2210499"/>
            <a:ext cx="1008123" cy="1008123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33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43912-B065-4A1E-8DB5-C8A6D271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923330"/>
          </a:xfrm>
        </p:spPr>
        <p:txBody>
          <a:bodyPr/>
          <a:lstStyle/>
          <a:p>
            <a:r>
              <a:rPr lang="en-US"/>
              <a:t>Role of IUS in management of ulcerative colitis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095A9-C847-4A9D-A681-6A60C58C0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E6E7E3-5793-4F06-B4D7-ADD14B57E9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IUS: Intestinal ultrasound; UC: ulcerative colitis; CD: Crohn’s disease; </a:t>
            </a:r>
          </a:p>
          <a:p>
            <a:r>
              <a:rPr lang="en-US"/>
              <a:t>1. Jauregui-</a:t>
            </a:r>
            <a:r>
              <a:rPr lang="en-US" err="1"/>
              <a:t>Amezaga</a:t>
            </a:r>
            <a:r>
              <a:rPr lang="en-US"/>
              <a:t>, A., &amp; </a:t>
            </a:r>
            <a:r>
              <a:rPr lang="en-US" err="1"/>
              <a:t>Rimola</a:t>
            </a:r>
            <a:r>
              <a:rPr lang="en-US"/>
              <a:t>, J. (2021). </a:t>
            </a:r>
            <a:r>
              <a:rPr lang="en-US" i="1"/>
              <a:t>Life (Basel, Switzerland)</a:t>
            </a:r>
            <a:r>
              <a:rPr lang="en-US"/>
              <a:t>, 11(7), 603. 2. </a:t>
            </a:r>
            <a:r>
              <a:rPr lang="en-US" err="1"/>
              <a:t>Bezzio</a:t>
            </a:r>
            <a:r>
              <a:rPr lang="en-US"/>
              <a:t>, C. (2021). </a:t>
            </a:r>
            <a:r>
              <a:rPr lang="en-US" i="1"/>
              <a:t>Therapeutic advances in gastroenterology</a:t>
            </a:r>
            <a:r>
              <a:rPr lang="en-US"/>
              <a:t>, 14, 17562848211051456.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A3B072-3D63-40D1-A9A4-7E21E1EC5D1B}"/>
              </a:ext>
            </a:extLst>
          </p:cNvPr>
          <p:cNvSpPr/>
          <p:nvPr/>
        </p:nvSpPr>
        <p:spPr>
          <a:xfrm>
            <a:off x="614822" y="3695635"/>
            <a:ext cx="2506652" cy="51990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role of IUS in diagnosing and monitoring UC is less established compared to CD.</a:t>
            </a:r>
            <a:r>
              <a:rPr lang="en-US" sz="1333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1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8AA255-15F3-4AE1-B58C-4C832F73C928}"/>
              </a:ext>
            </a:extLst>
          </p:cNvPr>
          <p:cNvSpPr/>
          <p:nvPr/>
        </p:nvSpPr>
        <p:spPr>
          <a:xfrm>
            <a:off x="3214399" y="3752043"/>
            <a:ext cx="2268643" cy="51990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Clinical trials and other studies have shown that IUS is suitable for diagnosis and monitoring UC.</a:t>
            </a:r>
            <a:r>
              <a:rPr lang="en-US" sz="1333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en-US" sz="1333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63A141-5A6C-41C5-BAD3-0AC87D9FB3E5}"/>
              </a:ext>
            </a:extLst>
          </p:cNvPr>
          <p:cNvSpPr/>
          <p:nvPr/>
        </p:nvSpPr>
        <p:spPr>
          <a:xfrm>
            <a:off x="5588036" y="3391592"/>
            <a:ext cx="3095693" cy="160518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Bowel wall thickness, stratification, colonic wall flow on doppler, and lymphadenopathy are accessible features to IUS that are correlated with UC disease levels.</a:t>
            </a:r>
            <a:r>
              <a:rPr lang="en-US" sz="1333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1,2</a:t>
            </a:r>
            <a:endParaRPr lang="en-US" sz="1333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F7A97B-98CF-41C4-A79A-815396EF183D}"/>
              </a:ext>
            </a:extLst>
          </p:cNvPr>
          <p:cNvSpPr/>
          <p:nvPr/>
        </p:nvSpPr>
        <p:spPr>
          <a:xfrm>
            <a:off x="8788723" y="3391592"/>
            <a:ext cx="2759671" cy="140726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There are no standardized or validated IUS scores for UC, the </a:t>
            </a:r>
            <a:r>
              <a:rPr lang="en-US" sz="1333" b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Milan Ultrasound Criteria is the most reliable and validated score</a:t>
            </a:r>
            <a:r>
              <a:rPr lang="en-US" sz="1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333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en-US" sz="1333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Google Shape;1502;p77">
            <a:extLst>
              <a:ext uri="{FF2B5EF4-FFF2-40B4-BE49-F238E27FC236}">
                <a16:creationId xmlns:a16="http://schemas.microsoft.com/office/drawing/2014/main" id="{25AA8EB1-D996-40C6-92B4-1054E91414A1}"/>
              </a:ext>
            </a:extLst>
          </p:cNvPr>
          <p:cNvSpPr/>
          <p:nvPr/>
        </p:nvSpPr>
        <p:spPr>
          <a:xfrm>
            <a:off x="1184291" y="2182382"/>
            <a:ext cx="1008123" cy="1008123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33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1506;p77">
            <a:extLst>
              <a:ext uri="{FF2B5EF4-FFF2-40B4-BE49-F238E27FC236}">
                <a16:creationId xmlns:a16="http://schemas.microsoft.com/office/drawing/2014/main" id="{09AC7A0E-88A0-4B5A-9709-283D6DC651EC}"/>
              </a:ext>
            </a:extLst>
          </p:cNvPr>
          <p:cNvSpPr/>
          <p:nvPr/>
        </p:nvSpPr>
        <p:spPr>
          <a:xfrm rot="5400000">
            <a:off x="1657745" y="2065179"/>
            <a:ext cx="678876" cy="678876"/>
          </a:xfrm>
          <a:prstGeom prst="halfFrame">
            <a:avLst>
              <a:gd name="adj1" fmla="val 4570"/>
              <a:gd name="adj2" fmla="val 394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1667">
              <a:solidFill>
                <a:srgbClr val="21212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" name="Google Shape;1506;p77">
            <a:extLst>
              <a:ext uri="{FF2B5EF4-FFF2-40B4-BE49-F238E27FC236}">
                <a16:creationId xmlns:a16="http://schemas.microsoft.com/office/drawing/2014/main" id="{B033ACE8-A6C7-41E2-AC73-697FAA389335}"/>
              </a:ext>
            </a:extLst>
          </p:cNvPr>
          <p:cNvSpPr/>
          <p:nvPr/>
        </p:nvSpPr>
        <p:spPr>
          <a:xfrm rot="5400000">
            <a:off x="4310820" y="2065179"/>
            <a:ext cx="678876" cy="678876"/>
          </a:xfrm>
          <a:prstGeom prst="halfFrame">
            <a:avLst>
              <a:gd name="adj1" fmla="val 4570"/>
              <a:gd name="adj2" fmla="val 394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1667">
              <a:solidFill>
                <a:srgbClr val="21212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" name="Google Shape;1506;p77">
            <a:extLst>
              <a:ext uri="{FF2B5EF4-FFF2-40B4-BE49-F238E27FC236}">
                <a16:creationId xmlns:a16="http://schemas.microsoft.com/office/drawing/2014/main" id="{4DC1DC43-58BD-4DBE-B712-FD2D519113B2}"/>
              </a:ext>
            </a:extLst>
          </p:cNvPr>
          <p:cNvSpPr/>
          <p:nvPr/>
        </p:nvSpPr>
        <p:spPr>
          <a:xfrm rot="5400000">
            <a:off x="7014893" y="2093295"/>
            <a:ext cx="678876" cy="678876"/>
          </a:xfrm>
          <a:prstGeom prst="halfFrame">
            <a:avLst>
              <a:gd name="adj1" fmla="val 4570"/>
              <a:gd name="adj2" fmla="val 394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1667">
              <a:solidFill>
                <a:srgbClr val="21212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4" name="Google Shape;1502;p77">
            <a:extLst>
              <a:ext uri="{FF2B5EF4-FFF2-40B4-BE49-F238E27FC236}">
                <a16:creationId xmlns:a16="http://schemas.microsoft.com/office/drawing/2014/main" id="{97E92A02-0392-45B8-A703-38C56FF344AB}"/>
              </a:ext>
            </a:extLst>
          </p:cNvPr>
          <p:cNvSpPr/>
          <p:nvPr/>
        </p:nvSpPr>
        <p:spPr>
          <a:xfrm>
            <a:off x="9448859" y="2182382"/>
            <a:ext cx="1008123" cy="1008123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333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506;p77">
            <a:extLst>
              <a:ext uri="{FF2B5EF4-FFF2-40B4-BE49-F238E27FC236}">
                <a16:creationId xmlns:a16="http://schemas.microsoft.com/office/drawing/2014/main" id="{B65996A6-EFB1-40CE-B88C-02A660633709}"/>
              </a:ext>
            </a:extLst>
          </p:cNvPr>
          <p:cNvSpPr/>
          <p:nvPr/>
        </p:nvSpPr>
        <p:spPr>
          <a:xfrm rot="5400000">
            <a:off x="9922314" y="2065179"/>
            <a:ext cx="678876" cy="678876"/>
          </a:xfrm>
          <a:prstGeom prst="halfFrame">
            <a:avLst>
              <a:gd name="adj1" fmla="val 4570"/>
              <a:gd name="adj2" fmla="val 394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1667">
              <a:solidFill>
                <a:srgbClr val="21212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6" name="Picture 6" descr="Elasticity ">
            <a:extLst>
              <a:ext uri="{FF2B5EF4-FFF2-40B4-BE49-F238E27FC236}">
                <a16:creationId xmlns:a16="http://schemas.microsoft.com/office/drawing/2014/main" id="{2A9A6BEE-3D55-4AD7-955D-B5C2BA46D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83" y="2407727"/>
            <a:ext cx="557432" cy="55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A896996-A5D5-4193-83E4-A5E5FBF72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2405" y="2363336"/>
            <a:ext cx="632413" cy="632413"/>
          </a:xfrm>
          <a:prstGeom prst="rect">
            <a:avLst/>
          </a:prstGeom>
        </p:spPr>
      </p:pic>
      <p:pic>
        <p:nvPicPr>
          <p:cNvPr id="39" name="Graphic 38" descr="Checklist">
            <a:extLst>
              <a:ext uri="{FF2B5EF4-FFF2-40B4-BE49-F238E27FC236}">
                <a16:creationId xmlns:a16="http://schemas.microsoft.com/office/drawing/2014/main" id="{91CE2584-6E03-45B7-948A-7BE5E5F96B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76846" y="2362713"/>
            <a:ext cx="621030" cy="621030"/>
          </a:xfrm>
          <a:prstGeom prst="rect">
            <a:avLst/>
          </a:prstGeom>
        </p:spPr>
      </p:pic>
      <p:pic>
        <p:nvPicPr>
          <p:cNvPr id="41" name="Graphic 40" descr="Lightbulb and gear">
            <a:extLst>
              <a:ext uri="{FF2B5EF4-FFF2-40B4-BE49-F238E27FC236}">
                <a16:creationId xmlns:a16="http://schemas.microsoft.com/office/drawing/2014/main" id="{54DFAF50-AF92-4E6F-BFA0-1383925B9E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95606" y="2320854"/>
            <a:ext cx="681713" cy="68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100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9834-626D-43CF-9A9E-5FBFEB13E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923330"/>
          </a:xfrm>
        </p:spPr>
        <p:txBody>
          <a:bodyPr/>
          <a:lstStyle/>
          <a:p>
            <a:r>
              <a:rPr lang="en-US"/>
              <a:t>IUS imaging for a patient with UC in the descending colon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870EA-537A-4E04-BC18-28D5C8496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A1E99-3FD1-4972-813C-13A22C0B3B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BR"/>
              <a:t>IUS: Intestinal ultrasound; UC: ulcerative colitis.</a:t>
            </a:r>
          </a:p>
          <a:p>
            <a:r>
              <a:rPr lang="en-US"/>
              <a:t>1. Tudor M, European Federation of Societies for Ultrasound in Medicine and Biology (EFSUMB). Ulcerative Colitis –Descending colon. Available at: https://efsumb.org/portfolio-item/ulcerative-colitis-descending-colon-1-image/ </a:t>
            </a:r>
          </a:p>
        </p:txBody>
      </p:sp>
      <p:sp>
        <p:nvSpPr>
          <p:cNvPr id="12" name="Google Shape;11248;p286">
            <a:extLst>
              <a:ext uri="{FF2B5EF4-FFF2-40B4-BE49-F238E27FC236}">
                <a16:creationId xmlns:a16="http://schemas.microsoft.com/office/drawing/2014/main" id="{96088E6B-9485-4397-B6C3-F80939AA3898}"/>
              </a:ext>
            </a:extLst>
          </p:cNvPr>
          <p:cNvSpPr/>
          <p:nvPr/>
        </p:nvSpPr>
        <p:spPr>
          <a:xfrm>
            <a:off x="7081025" y="2646734"/>
            <a:ext cx="4286876" cy="156453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1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3439144-8EE2-4CCC-A327-36E86F0EA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0"/>
          <a:stretch/>
        </p:blipFill>
        <p:spPr bwMode="auto">
          <a:xfrm>
            <a:off x="601928" y="1890069"/>
            <a:ext cx="5912243" cy="30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915FB5-F4BD-4940-B15F-60F5F4A418D0}"/>
              </a:ext>
            </a:extLst>
          </p:cNvPr>
          <p:cNvSpPr txBox="1"/>
          <p:nvPr/>
        </p:nvSpPr>
        <p:spPr>
          <a:xfrm>
            <a:off x="601927" y="5014483"/>
            <a:ext cx="5912243" cy="34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Image credit: Tudor M, European Federation of Societies for Ultrasound in Medicine and Biology (EFSUMB) website. Reproduced with permission from the EFSUMB website</a:t>
            </a:r>
            <a:r>
              <a:rPr lang="en-US" sz="833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strictly for educational purposes only.</a:t>
            </a:r>
            <a:endParaRPr lang="en-US" sz="833" baseline="3000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C354BA-366A-40DF-925D-94C391D8F746}"/>
              </a:ext>
            </a:extLst>
          </p:cNvPr>
          <p:cNvSpPr txBox="1"/>
          <p:nvPr/>
        </p:nvSpPr>
        <p:spPr>
          <a:xfrm>
            <a:off x="7266879" y="2774975"/>
            <a:ext cx="3983863" cy="132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1333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IUS was performed on a patient with bloody </a:t>
            </a:r>
            <a:r>
              <a:rPr lang="en-US" sz="1333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diarrhoea</a:t>
            </a:r>
            <a:r>
              <a:rPr lang="en-US" sz="1333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showed </a:t>
            </a:r>
            <a:r>
              <a:rPr lang="en-US" sz="1333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bowel wall thickening</a:t>
            </a:r>
            <a:r>
              <a:rPr lang="en-US" sz="1333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333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the descending colon and </a:t>
            </a:r>
            <a:r>
              <a:rPr lang="en-US" sz="1333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loss of bowel wall stratification.</a:t>
            </a:r>
            <a:r>
              <a:rPr lang="en-US" sz="1333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333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Colonoscopy and biopsy confirmed ulcerative colitis of the descending colon.</a:t>
            </a:r>
          </a:p>
        </p:txBody>
      </p:sp>
    </p:spTree>
    <p:extLst>
      <p:ext uri="{BB962C8B-B14F-4D97-AF65-F5344CB8AC3E}">
        <p14:creationId xmlns:p14="http://schemas.microsoft.com/office/powerpoint/2010/main" val="9428666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9834-626D-43CF-9A9E-5FBFEB13E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923330"/>
          </a:xfrm>
        </p:spPr>
        <p:txBody>
          <a:bodyPr/>
          <a:lstStyle/>
          <a:p>
            <a:r>
              <a:rPr lang="en-US"/>
              <a:t>Increased Doppler signal in the thickened bowel wall in UC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870EA-537A-4E04-BC18-28D5C8496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A1E99-3FD1-4972-813C-13A22C0B3B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BR"/>
              <a:t>IUS: Intestinal ultrasound; UC: ulcerative colitis.</a:t>
            </a:r>
          </a:p>
          <a:p>
            <a:r>
              <a:rPr lang="en-US" err="1"/>
              <a:t>Codruta</a:t>
            </a:r>
            <a:r>
              <a:rPr lang="en-US"/>
              <a:t>, C. European Federation of Societies for Ultrasound in Medicine and Biology (EFSUMB). Ulcerative colitis. Available at: </a:t>
            </a:r>
          </a:p>
          <a:p>
            <a:r>
              <a:rPr lang="en-US"/>
              <a:t>https://efsumb.org/portfolio-item/ulcerative-colitis/ </a:t>
            </a:r>
            <a:r>
              <a:rPr lang="pt-BR"/>
              <a:t> </a:t>
            </a:r>
            <a:endParaRPr lang="en-US"/>
          </a:p>
        </p:txBody>
      </p:sp>
      <p:sp>
        <p:nvSpPr>
          <p:cNvPr id="12" name="Google Shape;11248;p286">
            <a:extLst>
              <a:ext uri="{FF2B5EF4-FFF2-40B4-BE49-F238E27FC236}">
                <a16:creationId xmlns:a16="http://schemas.microsoft.com/office/drawing/2014/main" id="{96088E6B-9485-4397-B6C3-F80939AA3898}"/>
              </a:ext>
            </a:extLst>
          </p:cNvPr>
          <p:cNvSpPr/>
          <p:nvPr/>
        </p:nvSpPr>
        <p:spPr>
          <a:xfrm>
            <a:off x="6839415" y="2746534"/>
            <a:ext cx="4269771" cy="156453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1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AC5F346-E569-4203-ADA8-6439431ED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6" y="1505918"/>
            <a:ext cx="5659463" cy="393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049483-C530-49BB-AE0B-BD5865F4DF90}"/>
              </a:ext>
            </a:extLst>
          </p:cNvPr>
          <p:cNvSpPr txBox="1"/>
          <p:nvPr/>
        </p:nvSpPr>
        <p:spPr>
          <a:xfrm>
            <a:off x="601926" y="5524981"/>
            <a:ext cx="5698513" cy="34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33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Codruta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C.</a:t>
            </a:r>
            <a:r>
              <a:rPr lang="en-NZ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European Federation of Societies for Ultrasound in Medicine and Biology (EFSUMB) website. Reproduced with permission from the EFSUMB website</a:t>
            </a:r>
            <a:r>
              <a:rPr lang="en-NZ" sz="833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NZ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strictly for educational purposes only.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F5A3EB-8068-4CE0-BE59-8EAA4D12D733}"/>
              </a:ext>
            </a:extLst>
          </p:cNvPr>
          <p:cNvSpPr txBox="1"/>
          <p:nvPr/>
        </p:nvSpPr>
        <p:spPr>
          <a:xfrm>
            <a:off x="6941634" y="2874775"/>
            <a:ext cx="4101023" cy="132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IUS shows bowel wall thickness of about 3.7 mm for the </a:t>
            </a:r>
            <a:r>
              <a:rPr lang="en-US" sz="1333" i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sigmoid colon</a:t>
            </a:r>
            <a:r>
              <a:rPr lang="en-US" sz="1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333" b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 preserved stratification.</a:t>
            </a:r>
            <a:r>
              <a:rPr lang="en-US" sz="1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 addition, there is an </a:t>
            </a:r>
            <a:r>
              <a:rPr lang="en-US" sz="1333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increased Doppler signal in the thickened bowel wall </a:t>
            </a:r>
            <a:r>
              <a:rPr lang="en-US" sz="1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that can be interpreted as a sign of active inflammation.</a:t>
            </a:r>
          </a:p>
        </p:txBody>
      </p:sp>
    </p:spTree>
    <p:extLst>
      <p:ext uri="{BB962C8B-B14F-4D97-AF65-F5344CB8AC3E}">
        <p14:creationId xmlns:p14="http://schemas.microsoft.com/office/powerpoint/2010/main" val="27452087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1A6F-F5F8-481B-889D-B48367F77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1384994"/>
          </a:xfrm>
        </p:spPr>
        <p:txBody>
          <a:bodyPr/>
          <a:lstStyle/>
          <a:p>
            <a:r>
              <a:rPr lang="en-US"/>
              <a:t>Thickened </a:t>
            </a:r>
            <a:r>
              <a:rPr lang="en-US" err="1"/>
              <a:t>hypervascularized</a:t>
            </a:r>
            <a:r>
              <a:rPr lang="en-US"/>
              <a:t> colon wall surrounded by enlarged mesenteric lymph nodes in UC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CE4FB-EF56-44CD-A92D-04A4075F5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8955E-BACA-4403-8206-6109E1F468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t-BR"/>
              <a:t>IUS: Intestinal ultrasound; UC: ulcerative colitis.</a:t>
            </a:r>
          </a:p>
          <a:p>
            <a:r>
              <a:rPr lang="en-US"/>
              <a:t>Ultrasound Images &amp; Clips. UltrasoundCases.info. Available at: https://www.ultrasoundcases.info/ulcerative-colitis-4146/</a:t>
            </a:r>
          </a:p>
        </p:txBody>
      </p:sp>
      <p:cxnSp>
        <p:nvCxnSpPr>
          <p:cNvPr id="8" name="Google Shape;11894;p293">
            <a:extLst>
              <a:ext uri="{FF2B5EF4-FFF2-40B4-BE49-F238E27FC236}">
                <a16:creationId xmlns:a16="http://schemas.microsoft.com/office/drawing/2014/main" id="{693630D1-3F42-4555-9D94-35F8508EA138}"/>
              </a:ext>
            </a:extLst>
          </p:cNvPr>
          <p:cNvCxnSpPr>
            <a:cxnSpLocks/>
          </p:cNvCxnSpPr>
          <p:nvPr/>
        </p:nvCxnSpPr>
        <p:spPr>
          <a:xfrm flipV="1">
            <a:off x="4202872" y="1763451"/>
            <a:ext cx="13981" cy="309000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9E7B9F4-CBC1-46F6-81B1-1D74A9EBB100}"/>
              </a:ext>
            </a:extLst>
          </p:cNvPr>
          <p:cNvSpPr txBox="1"/>
          <p:nvPr/>
        </p:nvSpPr>
        <p:spPr>
          <a:xfrm>
            <a:off x="1168510" y="1806306"/>
            <a:ext cx="2360324" cy="707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1333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Thickened colon wall &amp; enlarged lymph node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590751-E642-49CE-8C33-6328A1BA6DAE}"/>
              </a:ext>
            </a:extLst>
          </p:cNvPr>
          <p:cNvSpPr txBox="1"/>
          <p:nvPr/>
        </p:nvSpPr>
        <p:spPr>
          <a:xfrm>
            <a:off x="4725113" y="1806306"/>
            <a:ext cx="2691881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 defTabSz="685800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defTabSz="571477">
              <a:defRPr/>
            </a:pPr>
            <a:r>
              <a:rPr lang="en-IN" sz="1333">
                <a:solidFill>
                  <a:srgbClr val="00A0DF"/>
                </a:solidFill>
              </a:rPr>
              <a:t>Enlarged mesenteric lymph nodes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945ACC-DA86-4617-9547-883BB2E210CF}"/>
              </a:ext>
            </a:extLst>
          </p:cNvPr>
          <p:cNvSpPr txBox="1"/>
          <p:nvPr/>
        </p:nvSpPr>
        <p:spPr>
          <a:xfrm>
            <a:off x="8166086" y="1806306"/>
            <a:ext cx="3293790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 defTabSz="685800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defTabSz="571477">
              <a:defRPr/>
            </a:pPr>
            <a:r>
              <a:rPr lang="en-US" sz="1333" err="1">
                <a:solidFill>
                  <a:srgbClr val="00A0DF"/>
                </a:solidFill>
              </a:rPr>
              <a:t>Hypervascularized</a:t>
            </a:r>
            <a:r>
              <a:rPr lang="en-US" sz="1333">
                <a:solidFill>
                  <a:srgbClr val="00A0DF"/>
                </a:solidFill>
              </a:rPr>
              <a:t> colon &amp; enlarged lymph nodes</a:t>
            </a:r>
          </a:p>
        </p:txBody>
      </p:sp>
      <p:cxnSp>
        <p:nvCxnSpPr>
          <p:cNvPr id="19" name="Google Shape;11894;p293">
            <a:extLst>
              <a:ext uri="{FF2B5EF4-FFF2-40B4-BE49-F238E27FC236}">
                <a16:creationId xmlns:a16="http://schemas.microsoft.com/office/drawing/2014/main" id="{47380C92-4711-4470-ABE9-CE81B59599C1}"/>
              </a:ext>
            </a:extLst>
          </p:cNvPr>
          <p:cNvCxnSpPr>
            <a:cxnSpLocks/>
          </p:cNvCxnSpPr>
          <p:nvPr/>
        </p:nvCxnSpPr>
        <p:spPr>
          <a:xfrm flipH="1" flipV="1">
            <a:off x="7925255" y="1763451"/>
            <a:ext cx="13914" cy="309000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dot"/>
            <a:round/>
            <a:headEnd type="oval" w="med" len="med"/>
            <a:tailEnd type="oval" w="med" len="med"/>
          </a:ln>
        </p:spPr>
      </p:cxnSp>
      <p:pic>
        <p:nvPicPr>
          <p:cNvPr id="25" name="Picture 6" descr="Enlarged mesenteric lymph nodes">
            <a:extLst>
              <a:ext uri="{FF2B5EF4-FFF2-40B4-BE49-F238E27FC236}">
                <a16:creationId xmlns:a16="http://schemas.microsoft.com/office/drawing/2014/main" id="{0D1A2E4B-9361-4800-B60E-4AC6F183E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98" y="2371191"/>
            <a:ext cx="3365147" cy="252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F1CB171-296E-4A45-B345-CF4DA5084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28" y="2343806"/>
            <a:ext cx="3401659" cy="2551245"/>
          </a:xfrm>
          <a:prstGeom prst="rect">
            <a:avLst/>
          </a:prstGeom>
        </p:spPr>
      </p:pic>
      <p:pic>
        <p:nvPicPr>
          <p:cNvPr id="27" name="Picture 2" descr="Hypervascularized colon and enlarged lymph nodes">
            <a:extLst>
              <a:ext uri="{FF2B5EF4-FFF2-40B4-BE49-F238E27FC236}">
                <a16:creationId xmlns:a16="http://schemas.microsoft.com/office/drawing/2014/main" id="{6A7D1181-74A8-4F83-9ACC-B7DED6DA3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511" y="2372528"/>
            <a:ext cx="3363365" cy="25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49C7E89-321A-4517-A418-8313820210D5}"/>
              </a:ext>
            </a:extLst>
          </p:cNvPr>
          <p:cNvSpPr txBox="1"/>
          <p:nvPr/>
        </p:nvSpPr>
        <p:spPr>
          <a:xfrm>
            <a:off x="1010994" y="4964609"/>
            <a:ext cx="9334506" cy="220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Credit for all images: UltrasoundCases.info and </a:t>
            </a:r>
            <a:r>
              <a:rPr lang="en-US" sz="833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SonoSkills</a:t>
            </a:r>
            <a:r>
              <a:rPr lang="en-NZ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Reproduced with permission from the Ultrasound Cases.info website</a:t>
            </a:r>
            <a:r>
              <a:rPr lang="en-NZ" sz="833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NZ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strictly for educational purposes only.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0" name="Google Shape;11248;p286">
            <a:extLst>
              <a:ext uri="{FF2B5EF4-FFF2-40B4-BE49-F238E27FC236}">
                <a16:creationId xmlns:a16="http://schemas.microsoft.com/office/drawing/2014/main" id="{25B0A4E2-2AE4-4D2E-B938-3F9857054A8F}"/>
              </a:ext>
            </a:extLst>
          </p:cNvPr>
          <p:cNvSpPr/>
          <p:nvPr/>
        </p:nvSpPr>
        <p:spPr>
          <a:xfrm>
            <a:off x="696951" y="5369445"/>
            <a:ext cx="10762925" cy="568538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1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87C78A-2A30-4891-9272-0AA0F71D3579}"/>
              </a:ext>
            </a:extLst>
          </p:cNvPr>
          <p:cNvSpPr/>
          <p:nvPr/>
        </p:nvSpPr>
        <p:spPr>
          <a:xfrm>
            <a:off x="696951" y="5499259"/>
            <a:ext cx="10798098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1333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Thickened </a:t>
            </a:r>
            <a:r>
              <a:rPr lang="en-US" sz="1333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hypervascularized</a:t>
            </a:r>
            <a:r>
              <a:rPr lang="en-US" sz="1333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colon wall surrounded by enlarged mesenteric lymph nodes in a 13-year-old boy with UC.</a:t>
            </a:r>
            <a:r>
              <a:rPr lang="en-US" sz="1333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FFEDD3-001A-19A2-65F6-02F311D1F2D7}"/>
              </a:ext>
            </a:extLst>
          </p:cNvPr>
          <p:cNvSpPr txBox="1"/>
          <p:nvPr/>
        </p:nvSpPr>
        <p:spPr>
          <a:xfrm>
            <a:off x="1613340" y="2677999"/>
            <a:ext cx="576385" cy="22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</a:pPr>
            <a:r>
              <a:rPr lang="en-IN" sz="833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2F73F-983A-F7B7-D553-AF1FF6BB911B}"/>
              </a:ext>
            </a:extLst>
          </p:cNvPr>
          <p:cNvSpPr txBox="1"/>
          <p:nvPr/>
        </p:nvSpPr>
        <p:spPr>
          <a:xfrm>
            <a:off x="2834171" y="2336473"/>
            <a:ext cx="958730" cy="22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</a:pPr>
            <a:r>
              <a:rPr lang="en-IN" sz="833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Lymph node</a:t>
            </a:r>
          </a:p>
        </p:txBody>
      </p:sp>
    </p:spTree>
    <p:extLst>
      <p:ext uri="{BB962C8B-B14F-4D97-AF65-F5344CB8AC3E}">
        <p14:creationId xmlns:p14="http://schemas.microsoft.com/office/powerpoint/2010/main" val="113622252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8AD0F3A5-D9CB-4ED3-B542-13548FEA68B9}"/>
              </a:ext>
            </a:extLst>
          </p:cNvPr>
          <p:cNvSpPr/>
          <p:nvPr/>
        </p:nvSpPr>
        <p:spPr bwMode="auto">
          <a:xfrm>
            <a:off x="7117255" y="1691006"/>
            <a:ext cx="4881743" cy="3758071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ja-JP" altLang="en-US" sz="2667" err="1">
              <a:solidFill>
                <a:srgbClr val="FFFFFF"/>
              </a:solidFill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D66E65-45A3-46D5-82D3-2416C361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Milan Ultrasound Criteria (MUC)*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6E230-29B8-4049-90CE-FA975F7F4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9675A-E6B2-46B3-9C29-7298B8DAE7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631" y="6363740"/>
            <a:ext cx="9136058" cy="294317"/>
          </a:xfrm>
        </p:spPr>
        <p:txBody>
          <a:bodyPr/>
          <a:lstStyle/>
          <a:p>
            <a:r>
              <a:rPr lang="en-US" b="1"/>
              <a:t>*Earlier name was </a:t>
            </a:r>
            <a:r>
              <a:rPr lang="en-US" b="1" err="1"/>
              <a:t>Humanitas</a:t>
            </a:r>
            <a:r>
              <a:rPr lang="en-US" b="1"/>
              <a:t> Ultrasound Criteria (HUC).</a:t>
            </a:r>
            <a:r>
              <a:rPr lang="en-US" b="1" baseline="30000"/>
              <a:t>3 </a:t>
            </a:r>
            <a:r>
              <a:rPr lang="en-US" b="1"/>
              <a:t>Mainly used for research.</a:t>
            </a:r>
          </a:p>
          <a:p>
            <a:endParaRPr lang="en-US" baseline="30000"/>
          </a:p>
          <a:p>
            <a:r>
              <a:rPr lang="en-US"/>
              <a:t>IUS: Intestinal ultrasound; UC: ulcerative colitis; CD: Crohn’s disease; CWT: colonic wall thickening; CWF: colonic wall flow; BWT: bowel wall thickness; mm: </a:t>
            </a:r>
            <a:r>
              <a:rPr lang="en-US" err="1"/>
              <a:t>millimetres</a:t>
            </a:r>
            <a:r>
              <a:rPr lang="en-US"/>
              <a:t> </a:t>
            </a:r>
          </a:p>
          <a:p>
            <a:r>
              <a:rPr lang="en-US"/>
              <a:t>1. Jauregui-</a:t>
            </a:r>
            <a:r>
              <a:rPr lang="en-US" err="1"/>
              <a:t>Amezaga</a:t>
            </a:r>
            <a:r>
              <a:rPr lang="en-US"/>
              <a:t>, A., &amp; </a:t>
            </a:r>
            <a:r>
              <a:rPr lang="en-US" err="1"/>
              <a:t>Rimola</a:t>
            </a:r>
            <a:r>
              <a:rPr lang="en-US"/>
              <a:t>, J. (2021). </a:t>
            </a:r>
            <a:r>
              <a:rPr lang="en-US" i="1"/>
              <a:t>Life (Basel, Switzerland),</a:t>
            </a:r>
            <a:r>
              <a:rPr lang="en-US"/>
              <a:t> 11(7), 603. 2. </a:t>
            </a:r>
            <a:r>
              <a:rPr lang="en-US" err="1"/>
              <a:t>Allocca</a:t>
            </a:r>
            <a:r>
              <a:rPr lang="en-US"/>
              <a:t>, M. (2018). </a:t>
            </a:r>
            <a:r>
              <a:rPr lang="en-US" i="1"/>
              <a:t>Journal of Crohn's &amp; colitis</a:t>
            </a:r>
            <a:r>
              <a:rPr lang="en-US"/>
              <a:t>, 12(12), 1385–1391. 3. </a:t>
            </a:r>
            <a:r>
              <a:rPr lang="en-US" err="1"/>
              <a:t>Allocca</a:t>
            </a:r>
            <a:r>
              <a:rPr lang="en-US"/>
              <a:t>, M. (2021). </a:t>
            </a:r>
            <a:r>
              <a:rPr lang="en-US" i="1"/>
              <a:t>United European gastroenterology journal</a:t>
            </a:r>
            <a:r>
              <a:rPr lang="en-US"/>
              <a:t>, 9(4), 438–442.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2CC44B-0A2D-49DB-8C22-CD68A316F015}"/>
              </a:ext>
            </a:extLst>
          </p:cNvPr>
          <p:cNvSpPr/>
          <p:nvPr/>
        </p:nvSpPr>
        <p:spPr>
          <a:xfrm>
            <a:off x="2589989" y="1660209"/>
            <a:ext cx="4444668" cy="51990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71477">
              <a:defRPr/>
            </a:pPr>
            <a:r>
              <a:rPr lang="en-US" sz="1333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Several IUS scores for UC have been proposed but, only </a:t>
            </a:r>
            <a:r>
              <a:rPr lang="en-US" sz="1333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MUC has been validated</a:t>
            </a:r>
            <a:r>
              <a:rPr lang="en-US" sz="1333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333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6EF36D2-0A3A-4104-958E-DAE03A0E6F24}"/>
              </a:ext>
            </a:extLst>
          </p:cNvPr>
          <p:cNvSpPr/>
          <p:nvPr/>
        </p:nvSpPr>
        <p:spPr>
          <a:xfrm>
            <a:off x="2596924" y="2877783"/>
            <a:ext cx="4254368" cy="51990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71477">
              <a:defRPr/>
            </a:pPr>
            <a:r>
              <a:rPr lang="en-US" sz="1333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MUC alone may be able to detect all patients with endoscopic remission and more than 70% of patients with active disease.</a:t>
            </a:r>
            <a:r>
              <a:rPr lang="en-US" sz="1333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06F64F-D49A-42E3-A06C-5FBDD93DD42A}"/>
              </a:ext>
            </a:extLst>
          </p:cNvPr>
          <p:cNvSpPr txBox="1"/>
          <p:nvPr/>
        </p:nvSpPr>
        <p:spPr>
          <a:xfrm>
            <a:off x="2622066" y="4394508"/>
            <a:ext cx="4145938" cy="912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NZ" sz="1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NZ" sz="1333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MUC score &gt;6.2 </a:t>
            </a:r>
            <a:r>
              <a:rPr lang="en-NZ" sz="1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discriminated patients with active versus non-active UC with a </a:t>
            </a:r>
            <a:r>
              <a:rPr lang="en-NZ" sz="1333" b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sensitivity of</a:t>
            </a:r>
            <a:r>
              <a:rPr lang="en-NZ" sz="1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NZ" sz="1333" b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0.85</a:t>
            </a:r>
            <a:r>
              <a:rPr lang="en-NZ" sz="1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en-NZ" sz="1333" b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specificity of 0.94 </a:t>
            </a:r>
            <a:r>
              <a:rPr lang="en-NZ" sz="1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an external validation study.</a:t>
            </a:r>
            <a:r>
              <a:rPr lang="en-NZ" sz="1333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15" name="Google Shape;11637;p290">
            <a:extLst>
              <a:ext uri="{FF2B5EF4-FFF2-40B4-BE49-F238E27FC236}">
                <a16:creationId xmlns:a16="http://schemas.microsoft.com/office/drawing/2014/main" id="{AA22F90E-7ED9-4ACF-B72B-D57094503CE8}"/>
              </a:ext>
            </a:extLst>
          </p:cNvPr>
          <p:cNvSpPr/>
          <p:nvPr/>
        </p:nvSpPr>
        <p:spPr>
          <a:xfrm>
            <a:off x="5265500" y="3516113"/>
            <a:ext cx="19131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608486" fontAlgn="base">
              <a:defRPr/>
            </a:pPr>
            <a:r>
              <a:rPr lang="en-US" sz="3000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Condensed"/>
                <a:sym typeface="Roboto Condensed"/>
              </a:rPr>
              <a:t>&gt;70%</a:t>
            </a:r>
            <a:endParaRPr sz="2000" b="1">
              <a:solidFill>
                <a:srgbClr val="00A0DF"/>
              </a:solidFill>
              <a:latin typeface="Verdana" panose="020B0604030504040204" pitchFamily="34" charset="0"/>
              <a:ea typeface="Verdana" panose="020B0604030504040204" pitchFamily="34" charset="0"/>
              <a:cs typeface="Roboto Condensed"/>
              <a:sym typeface="Roboto Condensed"/>
            </a:endParaRPr>
          </a:p>
        </p:txBody>
      </p:sp>
      <p:grpSp>
        <p:nvGrpSpPr>
          <p:cNvPr id="16" name="Google Shape;11669;p290">
            <a:extLst>
              <a:ext uri="{FF2B5EF4-FFF2-40B4-BE49-F238E27FC236}">
                <a16:creationId xmlns:a16="http://schemas.microsoft.com/office/drawing/2014/main" id="{D6FD8035-9ECB-44E3-8B77-C0BA6A3736A8}"/>
              </a:ext>
            </a:extLst>
          </p:cNvPr>
          <p:cNvGrpSpPr/>
          <p:nvPr/>
        </p:nvGrpSpPr>
        <p:grpSpPr>
          <a:xfrm>
            <a:off x="2785258" y="3500106"/>
            <a:ext cx="2144431" cy="493681"/>
            <a:chOff x="5932686" y="2855964"/>
            <a:chExt cx="2449314" cy="563870"/>
          </a:xfrm>
        </p:grpSpPr>
        <p:grpSp>
          <p:nvGrpSpPr>
            <p:cNvPr id="17" name="Google Shape;11670;p290">
              <a:extLst>
                <a:ext uri="{FF2B5EF4-FFF2-40B4-BE49-F238E27FC236}">
                  <a16:creationId xmlns:a16="http://schemas.microsoft.com/office/drawing/2014/main" id="{A81600E8-1CBB-4831-B405-7221273219EA}"/>
                </a:ext>
              </a:extLst>
            </p:cNvPr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</p:grpSpPr>
          <p:sp>
            <p:nvSpPr>
              <p:cNvPr id="45" name="Google Shape;11671;p290">
                <a:extLst>
                  <a:ext uri="{FF2B5EF4-FFF2-40B4-BE49-F238E27FC236}">
                    <a16:creationId xmlns:a16="http://schemas.microsoft.com/office/drawing/2014/main" id="{66F09CF9-0C33-4608-9BE2-9E6A0336EAA4}"/>
                  </a:ext>
                </a:extLst>
              </p:cNvPr>
              <p:cNvSpPr/>
              <p:nvPr/>
            </p:nvSpPr>
            <p:spPr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/>
                <a:rect l="l" t="t" r="r" b="b"/>
                <a:pathLst>
                  <a:path w="73" h="153" extrusionOk="0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38083" rIns="76188" bIns="38083" anchor="t" anchorCtr="0">
                <a:noAutofit/>
              </a:bodyPr>
              <a:lstStyle/>
              <a:p>
                <a:pPr defTabSz="608486" fontAlgn="base">
                  <a:defRPr/>
                </a:pPr>
                <a:endParaRPr sz="1667">
                  <a:solidFill>
                    <a:srgbClr val="21212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6" name="Google Shape;11672;p290">
                <a:extLst>
                  <a:ext uri="{FF2B5EF4-FFF2-40B4-BE49-F238E27FC236}">
                    <a16:creationId xmlns:a16="http://schemas.microsoft.com/office/drawing/2014/main" id="{F6FE07B5-DB67-4671-82ED-FFE1570F520C}"/>
                  </a:ext>
                </a:extLst>
              </p:cNvPr>
              <p:cNvSpPr/>
              <p:nvPr/>
            </p:nvSpPr>
            <p:spPr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38083" rIns="76188" bIns="38083" anchor="t" anchorCtr="0">
                <a:noAutofit/>
              </a:bodyPr>
              <a:lstStyle/>
              <a:p>
                <a:pPr defTabSz="608486" fontAlgn="base">
                  <a:defRPr/>
                </a:pPr>
                <a:endParaRPr sz="1667">
                  <a:solidFill>
                    <a:srgbClr val="21212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grpSp>
          <p:nvGrpSpPr>
            <p:cNvPr id="18" name="Google Shape;11673;p290">
              <a:extLst>
                <a:ext uri="{FF2B5EF4-FFF2-40B4-BE49-F238E27FC236}">
                  <a16:creationId xmlns:a16="http://schemas.microsoft.com/office/drawing/2014/main" id="{D5D0644E-CAAA-48C7-A13F-90AE1F76E464}"/>
                </a:ext>
              </a:extLst>
            </p:cNvPr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</p:grpSpPr>
          <p:sp>
            <p:nvSpPr>
              <p:cNvPr id="43" name="Google Shape;11674;p290">
                <a:extLst>
                  <a:ext uri="{FF2B5EF4-FFF2-40B4-BE49-F238E27FC236}">
                    <a16:creationId xmlns:a16="http://schemas.microsoft.com/office/drawing/2014/main" id="{962B66E9-721A-42B1-BDBF-B7CFCA875BFA}"/>
                  </a:ext>
                </a:extLst>
              </p:cNvPr>
              <p:cNvSpPr/>
              <p:nvPr/>
            </p:nvSpPr>
            <p:spPr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/>
                <a:rect l="l" t="t" r="r" b="b"/>
                <a:pathLst>
                  <a:path w="73" h="153" extrusionOk="0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38083" rIns="76188" bIns="38083" anchor="t" anchorCtr="0">
                <a:noAutofit/>
              </a:bodyPr>
              <a:lstStyle/>
              <a:p>
                <a:pPr defTabSz="608486" fontAlgn="base">
                  <a:defRPr/>
                </a:pPr>
                <a:endParaRPr sz="1667">
                  <a:solidFill>
                    <a:srgbClr val="21212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4" name="Google Shape;11675;p290">
                <a:extLst>
                  <a:ext uri="{FF2B5EF4-FFF2-40B4-BE49-F238E27FC236}">
                    <a16:creationId xmlns:a16="http://schemas.microsoft.com/office/drawing/2014/main" id="{588AC573-F198-4456-BCA8-04BBFF454AB5}"/>
                  </a:ext>
                </a:extLst>
              </p:cNvPr>
              <p:cNvSpPr/>
              <p:nvPr/>
            </p:nvSpPr>
            <p:spPr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38083" rIns="76188" bIns="38083" anchor="t" anchorCtr="0">
                <a:noAutofit/>
              </a:bodyPr>
              <a:lstStyle/>
              <a:p>
                <a:pPr defTabSz="608486" fontAlgn="base">
                  <a:defRPr/>
                </a:pPr>
                <a:endParaRPr sz="1667">
                  <a:solidFill>
                    <a:srgbClr val="21212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grpSp>
          <p:nvGrpSpPr>
            <p:cNvPr id="19" name="Google Shape;11676;p290">
              <a:extLst>
                <a:ext uri="{FF2B5EF4-FFF2-40B4-BE49-F238E27FC236}">
                  <a16:creationId xmlns:a16="http://schemas.microsoft.com/office/drawing/2014/main" id="{55167F10-ED0A-4251-A1CE-62DBCC0F643C}"/>
                </a:ext>
              </a:extLst>
            </p:cNvPr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</p:grpSpPr>
          <p:sp>
            <p:nvSpPr>
              <p:cNvPr id="41" name="Google Shape;11677;p290">
                <a:extLst>
                  <a:ext uri="{FF2B5EF4-FFF2-40B4-BE49-F238E27FC236}">
                    <a16:creationId xmlns:a16="http://schemas.microsoft.com/office/drawing/2014/main" id="{0449CADA-6E2A-46A1-9E38-EB0504AF1A02}"/>
                  </a:ext>
                </a:extLst>
              </p:cNvPr>
              <p:cNvSpPr/>
              <p:nvPr/>
            </p:nvSpPr>
            <p:spPr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/>
                <a:rect l="l" t="t" r="r" b="b"/>
                <a:pathLst>
                  <a:path w="73" h="153" extrusionOk="0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38083" rIns="76188" bIns="38083" anchor="t" anchorCtr="0">
                <a:noAutofit/>
              </a:bodyPr>
              <a:lstStyle/>
              <a:p>
                <a:pPr defTabSz="608486" fontAlgn="base">
                  <a:defRPr/>
                </a:pPr>
                <a:endParaRPr sz="1667">
                  <a:solidFill>
                    <a:srgbClr val="21212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2" name="Google Shape;11678;p290">
                <a:extLst>
                  <a:ext uri="{FF2B5EF4-FFF2-40B4-BE49-F238E27FC236}">
                    <a16:creationId xmlns:a16="http://schemas.microsoft.com/office/drawing/2014/main" id="{657C4157-AA2D-4E20-AB75-0974527E7A62}"/>
                  </a:ext>
                </a:extLst>
              </p:cNvPr>
              <p:cNvSpPr/>
              <p:nvPr/>
            </p:nvSpPr>
            <p:spPr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38083" rIns="76188" bIns="38083" anchor="t" anchorCtr="0">
                <a:noAutofit/>
              </a:bodyPr>
              <a:lstStyle/>
              <a:p>
                <a:pPr defTabSz="608486" fontAlgn="base">
                  <a:defRPr/>
                </a:pPr>
                <a:endParaRPr sz="1667">
                  <a:solidFill>
                    <a:srgbClr val="21212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grpSp>
          <p:nvGrpSpPr>
            <p:cNvPr id="20" name="Google Shape;11679;p290">
              <a:extLst>
                <a:ext uri="{FF2B5EF4-FFF2-40B4-BE49-F238E27FC236}">
                  <a16:creationId xmlns:a16="http://schemas.microsoft.com/office/drawing/2014/main" id="{DEC4499E-586F-45B4-9B52-220BB3646358}"/>
                </a:ext>
              </a:extLst>
            </p:cNvPr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</p:grpSpPr>
          <p:sp>
            <p:nvSpPr>
              <p:cNvPr id="39" name="Google Shape;11680;p290">
                <a:extLst>
                  <a:ext uri="{FF2B5EF4-FFF2-40B4-BE49-F238E27FC236}">
                    <a16:creationId xmlns:a16="http://schemas.microsoft.com/office/drawing/2014/main" id="{B241B8E5-18CC-4169-94EF-AB7867F07546}"/>
                  </a:ext>
                </a:extLst>
              </p:cNvPr>
              <p:cNvSpPr/>
              <p:nvPr/>
            </p:nvSpPr>
            <p:spPr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/>
                <a:rect l="l" t="t" r="r" b="b"/>
                <a:pathLst>
                  <a:path w="73" h="153" extrusionOk="0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38083" rIns="76188" bIns="38083" anchor="t" anchorCtr="0">
                <a:noAutofit/>
              </a:bodyPr>
              <a:lstStyle/>
              <a:p>
                <a:pPr defTabSz="608486" fontAlgn="base">
                  <a:defRPr/>
                </a:pPr>
                <a:endParaRPr sz="1667">
                  <a:solidFill>
                    <a:srgbClr val="21212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0" name="Google Shape;11681;p290">
                <a:extLst>
                  <a:ext uri="{FF2B5EF4-FFF2-40B4-BE49-F238E27FC236}">
                    <a16:creationId xmlns:a16="http://schemas.microsoft.com/office/drawing/2014/main" id="{256E9D38-C07A-4181-BA41-A68E718EEED4}"/>
                  </a:ext>
                </a:extLst>
              </p:cNvPr>
              <p:cNvSpPr/>
              <p:nvPr/>
            </p:nvSpPr>
            <p:spPr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38083" rIns="76188" bIns="38083" anchor="t" anchorCtr="0">
                <a:noAutofit/>
              </a:bodyPr>
              <a:lstStyle/>
              <a:p>
                <a:pPr defTabSz="608486" fontAlgn="base">
                  <a:defRPr/>
                </a:pPr>
                <a:endParaRPr sz="1667">
                  <a:solidFill>
                    <a:srgbClr val="21212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grpSp>
          <p:nvGrpSpPr>
            <p:cNvPr id="21" name="Google Shape;11682;p290">
              <a:extLst>
                <a:ext uri="{FF2B5EF4-FFF2-40B4-BE49-F238E27FC236}">
                  <a16:creationId xmlns:a16="http://schemas.microsoft.com/office/drawing/2014/main" id="{C1FA58AD-4465-4BFA-B48C-EDED7CC53146}"/>
                </a:ext>
              </a:extLst>
            </p:cNvPr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</p:grpSpPr>
          <p:sp>
            <p:nvSpPr>
              <p:cNvPr id="37" name="Google Shape;11683;p290">
                <a:extLst>
                  <a:ext uri="{FF2B5EF4-FFF2-40B4-BE49-F238E27FC236}">
                    <a16:creationId xmlns:a16="http://schemas.microsoft.com/office/drawing/2014/main" id="{7A565303-3F54-4540-AD76-0C823BFCD27C}"/>
                  </a:ext>
                </a:extLst>
              </p:cNvPr>
              <p:cNvSpPr/>
              <p:nvPr/>
            </p:nvSpPr>
            <p:spPr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/>
                <a:rect l="l" t="t" r="r" b="b"/>
                <a:pathLst>
                  <a:path w="73" h="153" extrusionOk="0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38083" rIns="76188" bIns="38083" anchor="t" anchorCtr="0">
                <a:noAutofit/>
              </a:bodyPr>
              <a:lstStyle/>
              <a:p>
                <a:pPr defTabSz="608486" fontAlgn="base">
                  <a:defRPr/>
                </a:pPr>
                <a:endParaRPr sz="1667">
                  <a:solidFill>
                    <a:srgbClr val="21212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38" name="Google Shape;11684;p290">
                <a:extLst>
                  <a:ext uri="{FF2B5EF4-FFF2-40B4-BE49-F238E27FC236}">
                    <a16:creationId xmlns:a16="http://schemas.microsoft.com/office/drawing/2014/main" id="{2155A81B-7C1B-41AC-A125-76A2CA4D186D}"/>
                  </a:ext>
                </a:extLst>
              </p:cNvPr>
              <p:cNvSpPr/>
              <p:nvPr/>
            </p:nvSpPr>
            <p:spPr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38083" rIns="76188" bIns="38083" anchor="t" anchorCtr="0">
                <a:noAutofit/>
              </a:bodyPr>
              <a:lstStyle/>
              <a:p>
                <a:pPr defTabSz="608486" fontAlgn="base">
                  <a:defRPr/>
                </a:pPr>
                <a:endParaRPr sz="1667">
                  <a:solidFill>
                    <a:srgbClr val="21212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grpSp>
          <p:nvGrpSpPr>
            <p:cNvPr id="22" name="Google Shape;11685;p290">
              <a:extLst>
                <a:ext uri="{FF2B5EF4-FFF2-40B4-BE49-F238E27FC236}">
                  <a16:creationId xmlns:a16="http://schemas.microsoft.com/office/drawing/2014/main" id="{E6EE383D-445A-4CEF-A690-4DA83A85039D}"/>
                </a:ext>
              </a:extLst>
            </p:cNvPr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</p:grpSpPr>
          <p:sp>
            <p:nvSpPr>
              <p:cNvPr id="35" name="Google Shape;11686;p290">
                <a:extLst>
                  <a:ext uri="{FF2B5EF4-FFF2-40B4-BE49-F238E27FC236}">
                    <a16:creationId xmlns:a16="http://schemas.microsoft.com/office/drawing/2014/main" id="{CF78894F-A356-4EBD-8836-C52683E695CF}"/>
                  </a:ext>
                </a:extLst>
              </p:cNvPr>
              <p:cNvSpPr/>
              <p:nvPr/>
            </p:nvSpPr>
            <p:spPr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/>
                <a:rect l="l" t="t" r="r" b="b"/>
                <a:pathLst>
                  <a:path w="73" h="153" extrusionOk="0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38083" rIns="76188" bIns="38083" anchor="t" anchorCtr="0">
                <a:noAutofit/>
              </a:bodyPr>
              <a:lstStyle/>
              <a:p>
                <a:pPr defTabSz="608486" fontAlgn="base">
                  <a:defRPr/>
                </a:pPr>
                <a:endParaRPr sz="1667">
                  <a:solidFill>
                    <a:srgbClr val="00A0DF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36" name="Google Shape;11687;p290">
                <a:extLst>
                  <a:ext uri="{FF2B5EF4-FFF2-40B4-BE49-F238E27FC236}">
                    <a16:creationId xmlns:a16="http://schemas.microsoft.com/office/drawing/2014/main" id="{2893427C-BD56-40C7-8F28-B7ECD2D952B9}"/>
                  </a:ext>
                </a:extLst>
              </p:cNvPr>
              <p:cNvSpPr/>
              <p:nvPr/>
            </p:nvSpPr>
            <p:spPr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38083" rIns="76188" bIns="38083" anchor="t" anchorCtr="0">
                <a:noAutofit/>
              </a:bodyPr>
              <a:lstStyle/>
              <a:p>
                <a:pPr defTabSz="608486" fontAlgn="base">
                  <a:defRPr/>
                </a:pPr>
                <a:endParaRPr sz="1667">
                  <a:solidFill>
                    <a:srgbClr val="00A0DF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grpSp>
          <p:nvGrpSpPr>
            <p:cNvPr id="23" name="Google Shape;11688;p290">
              <a:extLst>
                <a:ext uri="{FF2B5EF4-FFF2-40B4-BE49-F238E27FC236}">
                  <a16:creationId xmlns:a16="http://schemas.microsoft.com/office/drawing/2014/main" id="{107BFFA7-0D32-439A-9F22-D28B402ADC6E}"/>
                </a:ext>
              </a:extLst>
            </p:cNvPr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</p:grpSpPr>
          <p:sp>
            <p:nvSpPr>
              <p:cNvPr id="33" name="Google Shape;11689;p290">
                <a:extLst>
                  <a:ext uri="{FF2B5EF4-FFF2-40B4-BE49-F238E27FC236}">
                    <a16:creationId xmlns:a16="http://schemas.microsoft.com/office/drawing/2014/main" id="{BF0950D5-0182-45DD-918B-B7B601A27936}"/>
                  </a:ext>
                </a:extLst>
              </p:cNvPr>
              <p:cNvSpPr/>
              <p:nvPr/>
            </p:nvSpPr>
            <p:spPr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/>
                <a:rect l="l" t="t" r="r" b="b"/>
                <a:pathLst>
                  <a:path w="73" h="153" extrusionOk="0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38083" rIns="76188" bIns="38083" anchor="t" anchorCtr="0">
                <a:noAutofit/>
              </a:bodyPr>
              <a:lstStyle/>
              <a:p>
                <a:pPr defTabSz="608486" fontAlgn="base">
                  <a:defRPr/>
                </a:pPr>
                <a:endParaRPr sz="1667">
                  <a:solidFill>
                    <a:srgbClr val="00A0DF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34" name="Google Shape;11690;p290">
                <a:extLst>
                  <a:ext uri="{FF2B5EF4-FFF2-40B4-BE49-F238E27FC236}">
                    <a16:creationId xmlns:a16="http://schemas.microsoft.com/office/drawing/2014/main" id="{151602C3-60D1-48C8-BB03-D6F15E5CBAA7}"/>
                  </a:ext>
                </a:extLst>
              </p:cNvPr>
              <p:cNvSpPr/>
              <p:nvPr/>
            </p:nvSpPr>
            <p:spPr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38083" rIns="76188" bIns="38083" anchor="t" anchorCtr="0">
                <a:noAutofit/>
              </a:bodyPr>
              <a:lstStyle/>
              <a:p>
                <a:pPr defTabSz="608486" fontAlgn="base">
                  <a:defRPr/>
                </a:pPr>
                <a:endParaRPr sz="1667">
                  <a:solidFill>
                    <a:srgbClr val="00A0DF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grpSp>
          <p:nvGrpSpPr>
            <p:cNvPr id="24" name="Google Shape;11691;p290">
              <a:extLst>
                <a:ext uri="{FF2B5EF4-FFF2-40B4-BE49-F238E27FC236}">
                  <a16:creationId xmlns:a16="http://schemas.microsoft.com/office/drawing/2014/main" id="{D83CD76F-D7C1-4005-B4C3-28DC2D57BDF2}"/>
                </a:ext>
              </a:extLst>
            </p:cNvPr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</p:grpSpPr>
          <p:sp>
            <p:nvSpPr>
              <p:cNvPr id="31" name="Google Shape;11692;p290">
                <a:extLst>
                  <a:ext uri="{FF2B5EF4-FFF2-40B4-BE49-F238E27FC236}">
                    <a16:creationId xmlns:a16="http://schemas.microsoft.com/office/drawing/2014/main" id="{63334103-7ACC-4354-B2F5-0D846194896B}"/>
                  </a:ext>
                </a:extLst>
              </p:cNvPr>
              <p:cNvSpPr/>
              <p:nvPr/>
            </p:nvSpPr>
            <p:spPr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/>
                <a:rect l="l" t="t" r="r" b="b"/>
                <a:pathLst>
                  <a:path w="73" h="153" extrusionOk="0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76188" tIns="38083" rIns="76188" bIns="38083" anchor="t" anchorCtr="0">
                <a:noAutofit/>
              </a:bodyPr>
              <a:lstStyle/>
              <a:p>
                <a:pPr defTabSz="608486" fontAlgn="base">
                  <a:defRPr/>
                </a:pPr>
                <a:endParaRPr sz="1667">
                  <a:solidFill>
                    <a:srgbClr val="21212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32" name="Google Shape;11693;p290">
                <a:extLst>
                  <a:ext uri="{FF2B5EF4-FFF2-40B4-BE49-F238E27FC236}">
                    <a16:creationId xmlns:a16="http://schemas.microsoft.com/office/drawing/2014/main" id="{064A3B2E-5892-452B-BB9A-A8F1F3F9D9F3}"/>
                  </a:ext>
                </a:extLst>
              </p:cNvPr>
              <p:cNvSpPr/>
              <p:nvPr/>
            </p:nvSpPr>
            <p:spPr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76188" tIns="38083" rIns="76188" bIns="38083" anchor="t" anchorCtr="0">
                <a:noAutofit/>
              </a:bodyPr>
              <a:lstStyle/>
              <a:p>
                <a:pPr defTabSz="608486" fontAlgn="base">
                  <a:defRPr/>
                </a:pPr>
                <a:endParaRPr sz="1667">
                  <a:solidFill>
                    <a:srgbClr val="21212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grpSp>
          <p:nvGrpSpPr>
            <p:cNvPr id="25" name="Google Shape;11694;p290">
              <a:extLst>
                <a:ext uri="{FF2B5EF4-FFF2-40B4-BE49-F238E27FC236}">
                  <a16:creationId xmlns:a16="http://schemas.microsoft.com/office/drawing/2014/main" id="{5F0AA588-70E4-4729-95BF-26AD15542683}"/>
                </a:ext>
              </a:extLst>
            </p:cNvPr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</p:grpSpPr>
          <p:sp>
            <p:nvSpPr>
              <p:cNvPr id="29" name="Google Shape;11695;p290">
                <a:extLst>
                  <a:ext uri="{FF2B5EF4-FFF2-40B4-BE49-F238E27FC236}">
                    <a16:creationId xmlns:a16="http://schemas.microsoft.com/office/drawing/2014/main" id="{A88F90A3-3014-4117-9551-6F81A5148877}"/>
                  </a:ext>
                </a:extLst>
              </p:cNvPr>
              <p:cNvSpPr/>
              <p:nvPr/>
            </p:nvSpPr>
            <p:spPr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/>
                <a:rect l="l" t="t" r="r" b="b"/>
                <a:pathLst>
                  <a:path w="73" h="153" extrusionOk="0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76188" tIns="38083" rIns="76188" bIns="38083" anchor="t" anchorCtr="0">
                <a:noAutofit/>
              </a:bodyPr>
              <a:lstStyle/>
              <a:p>
                <a:pPr defTabSz="608486" fontAlgn="base">
                  <a:defRPr/>
                </a:pPr>
                <a:endParaRPr sz="1667">
                  <a:solidFill>
                    <a:srgbClr val="21212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30" name="Google Shape;11696;p290">
                <a:extLst>
                  <a:ext uri="{FF2B5EF4-FFF2-40B4-BE49-F238E27FC236}">
                    <a16:creationId xmlns:a16="http://schemas.microsoft.com/office/drawing/2014/main" id="{16B83F43-8766-45C0-900B-BADBFAA3E43C}"/>
                  </a:ext>
                </a:extLst>
              </p:cNvPr>
              <p:cNvSpPr/>
              <p:nvPr/>
            </p:nvSpPr>
            <p:spPr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76188" tIns="38083" rIns="76188" bIns="38083" anchor="t" anchorCtr="0">
                <a:noAutofit/>
              </a:bodyPr>
              <a:lstStyle/>
              <a:p>
                <a:pPr defTabSz="608486" fontAlgn="base">
                  <a:defRPr/>
                </a:pPr>
                <a:endParaRPr sz="1667">
                  <a:solidFill>
                    <a:srgbClr val="21212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grpSp>
          <p:nvGrpSpPr>
            <p:cNvPr id="26" name="Google Shape;11697;p290">
              <a:extLst>
                <a:ext uri="{FF2B5EF4-FFF2-40B4-BE49-F238E27FC236}">
                  <a16:creationId xmlns:a16="http://schemas.microsoft.com/office/drawing/2014/main" id="{8B873B76-640C-4616-9E65-028734767464}"/>
                </a:ext>
              </a:extLst>
            </p:cNvPr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</p:grpSpPr>
          <p:sp>
            <p:nvSpPr>
              <p:cNvPr id="27" name="Google Shape;11698;p290">
                <a:extLst>
                  <a:ext uri="{FF2B5EF4-FFF2-40B4-BE49-F238E27FC236}">
                    <a16:creationId xmlns:a16="http://schemas.microsoft.com/office/drawing/2014/main" id="{63B137DA-F9C3-44B6-8F86-C9395DFB7A8E}"/>
                  </a:ext>
                </a:extLst>
              </p:cNvPr>
              <p:cNvSpPr/>
              <p:nvPr/>
            </p:nvSpPr>
            <p:spPr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/>
                <a:rect l="l" t="t" r="r" b="b"/>
                <a:pathLst>
                  <a:path w="73" h="153" extrusionOk="0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76188" tIns="38083" rIns="76188" bIns="38083" anchor="t" anchorCtr="0">
                <a:noAutofit/>
              </a:bodyPr>
              <a:lstStyle/>
              <a:p>
                <a:pPr defTabSz="608486" fontAlgn="base">
                  <a:defRPr/>
                </a:pPr>
                <a:endParaRPr sz="1667">
                  <a:solidFill>
                    <a:srgbClr val="21212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28" name="Google Shape;11699;p290">
                <a:extLst>
                  <a:ext uri="{FF2B5EF4-FFF2-40B4-BE49-F238E27FC236}">
                    <a16:creationId xmlns:a16="http://schemas.microsoft.com/office/drawing/2014/main" id="{660577FF-ACF4-4648-964F-F9348901BE3E}"/>
                  </a:ext>
                </a:extLst>
              </p:cNvPr>
              <p:cNvSpPr/>
              <p:nvPr/>
            </p:nvSpPr>
            <p:spPr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76188" tIns="38083" rIns="76188" bIns="38083" anchor="t" anchorCtr="0">
                <a:noAutofit/>
              </a:bodyPr>
              <a:lstStyle/>
              <a:p>
                <a:pPr defTabSz="608486" fontAlgn="base">
                  <a:defRPr/>
                </a:pPr>
                <a:endParaRPr sz="1667">
                  <a:solidFill>
                    <a:srgbClr val="212121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</p:grpSp>
      <p:grpSp>
        <p:nvGrpSpPr>
          <p:cNvPr id="48" name="Google Shape;5728;p177">
            <a:extLst>
              <a:ext uri="{FF2B5EF4-FFF2-40B4-BE49-F238E27FC236}">
                <a16:creationId xmlns:a16="http://schemas.microsoft.com/office/drawing/2014/main" id="{791F9A8A-00EA-4B63-BF67-E68C76FC1DFD}"/>
              </a:ext>
            </a:extLst>
          </p:cNvPr>
          <p:cNvGrpSpPr/>
          <p:nvPr/>
        </p:nvGrpSpPr>
        <p:grpSpPr>
          <a:xfrm>
            <a:off x="900224" y="1406303"/>
            <a:ext cx="264032" cy="3900000"/>
            <a:chOff x="4413581" y="1419610"/>
            <a:chExt cx="316838" cy="4680000"/>
          </a:xfrm>
        </p:grpSpPr>
        <p:sp>
          <p:nvSpPr>
            <p:cNvPr id="49" name="Google Shape;5729;p177">
              <a:extLst>
                <a:ext uri="{FF2B5EF4-FFF2-40B4-BE49-F238E27FC236}">
                  <a16:creationId xmlns:a16="http://schemas.microsoft.com/office/drawing/2014/main" id="{8E85509E-90A3-42CA-BFB9-8578A3CBB7CF}"/>
                </a:ext>
              </a:extLst>
            </p:cNvPr>
            <p:cNvSpPr/>
            <p:nvPr/>
          </p:nvSpPr>
          <p:spPr>
            <a:xfrm>
              <a:off x="4485590" y="1419610"/>
              <a:ext cx="172821" cy="4680000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9292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1667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0" name="Google Shape;5730;p177">
              <a:extLst>
                <a:ext uri="{FF2B5EF4-FFF2-40B4-BE49-F238E27FC236}">
                  <a16:creationId xmlns:a16="http://schemas.microsoft.com/office/drawing/2014/main" id="{80BF5EB8-F561-4D6A-9BF0-B423DAEA6395}"/>
                </a:ext>
              </a:extLst>
            </p:cNvPr>
            <p:cNvSpPr/>
            <p:nvPr/>
          </p:nvSpPr>
          <p:spPr>
            <a:xfrm>
              <a:off x="4413581" y="1419610"/>
              <a:ext cx="316838" cy="184496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92929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1667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51" name="Google Shape;5731;p177">
            <a:extLst>
              <a:ext uri="{FF2B5EF4-FFF2-40B4-BE49-F238E27FC236}">
                <a16:creationId xmlns:a16="http://schemas.microsoft.com/office/drawing/2014/main" id="{B892377E-43A7-4EAA-B35C-C31D283AD66A}"/>
              </a:ext>
            </a:extLst>
          </p:cNvPr>
          <p:cNvGrpSpPr/>
          <p:nvPr/>
        </p:nvGrpSpPr>
        <p:grpSpPr>
          <a:xfrm>
            <a:off x="536740" y="1742344"/>
            <a:ext cx="1887670" cy="534343"/>
            <a:chOff x="3977400" y="1822859"/>
            <a:chExt cx="2265204" cy="641211"/>
          </a:xfrm>
        </p:grpSpPr>
        <p:sp>
          <p:nvSpPr>
            <p:cNvPr id="52" name="Google Shape;5732;p177">
              <a:extLst>
                <a:ext uri="{FF2B5EF4-FFF2-40B4-BE49-F238E27FC236}">
                  <a16:creationId xmlns:a16="http://schemas.microsoft.com/office/drawing/2014/main" id="{CECB2967-CA29-473A-97D1-10C664451B85}"/>
                </a:ext>
              </a:extLst>
            </p:cNvPr>
            <p:cNvSpPr/>
            <p:nvPr/>
          </p:nvSpPr>
          <p:spPr>
            <a:xfrm>
              <a:off x="4485589" y="2371822"/>
              <a:ext cx="172821" cy="92248"/>
            </a:xfrm>
            <a:prstGeom prst="rect">
              <a:avLst/>
            </a:prstGeom>
            <a:solidFill>
              <a:srgbClr val="5B5B5B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1667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3" name="Google Shape;5733;p177">
              <a:extLst>
                <a:ext uri="{FF2B5EF4-FFF2-40B4-BE49-F238E27FC236}">
                  <a16:creationId xmlns:a16="http://schemas.microsoft.com/office/drawing/2014/main" id="{B9E82527-2793-4E0B-85B3-418770FF55C9}"/>
                </a:ext>
              </a:extLst>
            </p:cNvPr>
            <p:cNvSpPr/>
            <p:nvPr/>
          </p:nvSpPr>
          <p:spPr>
            <a:xfrm>
              <a:off x="3977400" y="1822859"/>
              <a:ext cx="2265204" cy="580410"/>
            </a:xfrm>
            <a:prstGeom prst="homePlate">
              <a:avLst>
                <a:gd name="adj" fmla="val 3814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1667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54" name="Google Shape;5731;p177">
            <a:extLst>
              <a:ext uri="{FF2B5EF4-FFF2-40B4-BE49-F238E27FC236}">
                <a16:creationId xmlns:a16="http://schemas.microsoft.com/office/drawing/2014/main" id="{E32C4F9F-CD61-40C9-99C9-101B594C5662}"/>
              </a:ext>
            </a:extLst>
          </p:cNvPr>
          <p:cNvGrpSpPr/>
          <p:nvPr/>
        </p:nvGrpSpPr>
        <p:grpSpPr>
          <a:xfrm>
            <a:off x="542515" y="2956034"/>
            <a:ext cx="1887670" cy="534343"/>
            <a:chOff x="3977400" y="1822859"/>
            <a:chExt cx="2265204" cy="641211"/>
          </a:xfrm>
        </p:grpSpPr>
        <p:sp>
          <p:nvSpPr>
            <p:cNvPr id="55" name="Google Shape;5732;p177">
              <a:extLst>
                <a:ext uri="{FF2B5EF4-FFF2-40B4-BE49-F238E27FC236}">
                  <a16:creationId xmlns:a16="http://schemas.microsoft.com/office/drawing/2014/main" id="{3B373DF7-8693-481D-9CC9-BBBE54A50C14}"/>
                </a:ext>
              </a:extLst>
            </p:cNvPr>
            <p:cNvSpPr/>
            <p:nvPr/>
          </p:nvSpPr>
          <p:spPr>
            <a:xfrm>
              <a:off x="4485589" y="2371822"/>
              <a:ext cx="172821" cy="92248"/>
            </a:xfrm>
            <a:prstGeom prst="rect">
              <a:avLst/>
            </a:prstGeom>
            <a:solidFill>
              <a:srgbClr val="5B5B5B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1667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6" name="Google Shape;5733;p177">
              <a:extLst>
                <a:ext uri="{FF2B5EF4-FFF2-40B4-BE49-F238E27FC236}">
                  <a16:creationId xmlns:a16="http://schemas.microsoft.com/office/drawing/2014/main" id="{43F4CC9F-C4D3-4A1F-8F29-3DBDA5184EDD}"/>
                </a:ext>
              </a:extLst>
            </p:cNvPr>
            <p:cNvSpPr/>
            <p:nvPr/>
          </p:nvSpPr>
          <p:spPr>
            <a:xfrm>
              <a:off x="3977400" y="1822859"/>
              <a:ext cx="2265204" cy="580410"/>
            </a:xfrm>
            <a:prstGeom prst="homePlate">
              <a:avLst>
                <a:gd name="adj" fmla="val 3814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1667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57" name="Google Shape;5731;p177">
            <a:extLst>
              <a:ext uri="{FF2B5EF4-FFF2-40B4-BE49-F238E27FC236}">
                <a16:creationId xmlns:a16="http://schemas.microsoft.com/office/drawing/2014/main" id="{64BF5E35-54B5-4284-9744-8C4724E37511}"/>
              </a:ext>
            </a:extLst>
          </p:cNvPr>
          <p:cNvGrpSpPr/>
          <p:nvPr/>
        </p:nvGrpSpPr>
        <p:grpSpPr>
          <a:xfrm>
            <a:off x="536740" y="4365406"/>
            <a:ext cx="1887670" cy="534343"/>
            <a:chOff x="3977400" y="1822859"/>
            <a:chExt cx="2265204" cy="641211"/>
          </a:xfrm>
        </p:grpSpPr>
        <p:sp>
          <p:nvSpPr>
            <p:cNvPr id="58" name="Google Shape;5732;p177">
              <a:extLst>
                <a:ext uri="{FF2B5EF4-FFF2-40B4-BE49-F238E27FC236}">
                  <a16:creationId xmlns:a16="http://schemas.microsoft.com/office/drawing/2014/main" id="{411D71EF-98B4-4D6C-9551-E72464FF135A}"/>
                </a:ext>
              </a:extLst>
            </p:cNvPr>
            <p:cNvSpPr/>
            <p:nvPr/>
          </p:nvSpPr>
          <p:spPr>
            <a:xfrm>
              <a:off x="4485589" y="2371822"/>
              <a:ext cx="172821" cy="92248"/>
            </a:xfrm>
            <a:prstGeom prst="rect">
              <a:avLst/>
            </a:prstGeom>
            <a:solidFill>
              <a:srgbClr val="5B5B5B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1667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59" name="Google Shape;5733;p177">
              <a:extLst>
                <a:ext uri="{FF2B5EF4-FFF2-40B4-BE49-F238E27FC236}">
                  <a16:creationId xmlns:a16="http://schemas.microsoft.com/office/drawing/2014/main" id="{0DFA5C03-41D0-4710-A066-A3F5864F2BDD}"/>
                </a:ext>
              </a:extLst>
            </p:cNvPr>
            <p:cNvSpPr/>
            <p:nvPr/>
          </p:nvSpPr>
          <p:spPr>
            <a:xfrm>
              <a:off x="3977400" y="1822859"/>
              <a:ext cx="2265204" cy="580410"/>
            </a:xfrm>
            <a:prstGeom prst="homePlate">
              <a:avLst>
                <a:gd name="adj" fmla="val 3814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1667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60" name="Google Shape;5744;p177">
            <a:extLst>
              <a:ext uri="{FF2B5EF4-FFF2-40B4-BE49-F238E27FC236}">
                <a16:creationId xmlns:a16="http://schemas.microsoft.com/office/drawing/2014/main" id="{BB379618-72B4-4E03-B5A5-FE1195249D1E}"/>
              </a:ext>
            </a:extLst>
          </p:cNvPr>
          <p:cNvSpPr/>
          <p:nvPr/>
        </p:nvSpPr>
        <p:spPr>
          <a:xfrm>
            <a:off x="1876006" y="1801708"/>
            <a:ext cx="314192" cy="316502"/>
          </a:xfrm>
          <a:custGeom>
            <a:avLst/>
            <a:gdLst/>
            <a:ahLst/>
            <a:cxnLst/>
            <a:rect l="l" t="t" r="r" b="b"/>
            <a:pathLst>
              <a:path w="63" h="63" extrusionOk="0">
                <a:moveTo>
                  <a:pt x="13" y="42"/>
                </a:moveTo>
                <a:cubicBezTo>
                  <a:pt x="1" y="42"/>
                  <a:pt x="1" y="42"/>
                  <a:pt x="1" y="42"/>
                </a:cubicBezTo>
                <a:cubicBezTo>
                  <a:pt x="0" y="42"/>
                  <a:pt x="0" y="42"/>
                  <a:pt x="0" y="41"/>
                </a:cubicBezTo>
                <a:cubicBezTo>
                  <a:pt x="0" y="40"/>
                  <a:pt x="0" y="40"/>
                  <a:pt x="1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4" y="40"/>
                  <a:pt x="14" y="40"/>
                  <a:pt x="14" y="41"/>
                </a:cubicBezTo>
                <a:cubicBezTo>
                  <a:pt x="14" y="42"/>
                  <a:pt x="14" y="42"/>
                  <a:pt x="13" y="42"/>
                </a:cubicBezTo>
                <a:close/>
                <a:moveTo>
                  <a:pt x="30" y="19"/>
                </a:move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18" y="8"/>
                  <a:pt x="17" y="8"/>
                </a:cubicBezTo>
                <a:cubicBezTo>
                  <a:pt x="16" y="8"/>
                  <a:pt x="15" y="8"/>
                  <a:pt x="14" y="9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19"/>
                </a:cubicBezTo>
                <a:cubicBezTo>
                  <a:pt x="19" y="30"/>
                  <a:pt x="19" y="30"/>
                  <a:pt x="19" y="30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8"/>
                  <a:pt x="17" y="38"/>
                  <a:pt x="16" y="37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2"/>
                  <a:pt x="0" y="20"/>
                  <a:pt x="0" y="17"/>
                </a:cubicBezTo>
                <a:cubicBezTo>
                  <a:pt x="0" y="14"/>
                  <a:pt x="2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1" y="1"/>
                  <a:pt x="14" y="0"/>
                  <a:pt x="17" y="0"/>
                </a:cubicBezTo>
                <a:cubicBezTo>
                  <a:pt x="20" y="0"/>
                  <a:pt x="23" y="1"/>
                  <a:pt x="25" y="4"/>
                </a:cubicBezTo>
                <a:cubicBezTo>
                  <a:pt x="37" y="16"/>
                  <a:pt x="37" y="16"/>
                  <a:pt x="37" y="16"/>
                </a:cubicBezTo>
                <a:cubicBezTo>
                  <a:pt x="38" y="17"/>
                  <a:pt x="38" y="18"/>
                  <a:pt x="39" y="18"/>
                </a:cubicBezTo>
                <a:lnTo>
                  <a:pt x="30" y="19"/>
                </a:lnTo>
                <a:close/>
                <a:moveTo>
                  <a:pt x="7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58"/>
                  <a:pt x="5" y="58"/>
                  <a:pt x="5" y="58"/>
                </a:cubicBezTo>
                <a:cubicBezTo>
                  <a:pt x="5" y="57"/>
                  <a:pt x="5" y="56"/>
                  <a:pt x="5" y="5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6"/>
                  <a:pt x="16" y="46"/>
                  <a:pt x="16" y="46"/>
                </a:cubicBezTo>
                <a:cubicBezTo>
                  <a:pt x="17" y="47"/>
                  <a:pt x="17" y="47"/>
                  <a:pt x="16" y="48"/>
                </a:cubicBezTo>
                <a:lnTo>
                  <a:pt x="7" y="58"/>
                </a:lnTo>
                <a:close/>
                <a:moveTo>
                  <a:pt x="23" y="62"/>
                </a:moveTo>
                <a:cubicBezTo>
                  <a:pt x="23" y="62"/>
                  <a:pt x="22" y="63"/>
                  <a:pt x="22" y="63"/>
                </a:cubicBezTo>
                <a:cubicBezTo>
                  <a:pt x="21" y="63"/>
                  <a:pt x="20" y="62"/>
                  <a:pt x="20" y="62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1" y="48"/>
                  <a:pt x="22" y="48"/>
                </a:cubicBezTo>
                <a:cubicBezTo>
                  <a:pt x="22" y="48"/>
                  <a:pt x="23" y="49"/>
                  <a:pt x="23" y="49"/>
                </a:cubicBezTo>
                <a:lnTo>
                  <a:pt x="23" y="62"/>
                </a:lnTo>
                <a:close/>
                <a:moveTo>
                  <a:pt x="59" y="54"/>
                </a:moveTo>
                <a:cubicBezTo>
                  <a:pt x="54" y="59"/>
                  <a:pt x="54" y="59"/>
                  <a:pt x="54" y="59"/>
                </a:cubicBezTo>
                <a:cubicBezTo>
                  <a:pt x="51" y="61"/>
                  <a:pt x="49" y="62"/>
                  <a:pt x="46" y="62"/>
                </a:cubicBezTo>
                <a:cubicBezTo>
                  <a:pt x="43" y="62"/>
                  <a:pt x="40" y="61"/>
                  <a:pt x="38" y="59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6"/>
                  <a:pt x="24" y="45"/>
                  <a:pt x="24" y="44"/>
                </a:cubicBezTo>
                <a:cubicBezTo>
                  <a:pt x="33" y="43"/>
                  <a:pt x="33" y="43"/>
                  <a:pt x="33" y="43"/>
                </a:cubicBezTo>
                <a:cubicBezTo>
                  <a:pt x="43" y="54"/>
                  <a:pt x="43" y="54"/>
                  <a:pt x="43" y="54"/>
                </a:cubicBezTo>
                <a:cubicBezTo>
                  <a:pt x="45" y="55"/>
                  <a:pt x="47" y="55"/>
                  <a:pt x="48" y="54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5" y="47"/>
                  <a:pt x="55" y="46"/>
                </a:cubicBezTo>
                <a:cubicBezTo>
                  <a:pt x="55" y="45"/>
                  <a:pt x="55" y="44"/>
                  <a:pt x="54" y="43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24"/>
                  <a:pt x="44" y="24"/>
                  <a:pt x="44" y="24"/>
                </a:cubicBezTo>
                <a:cubicBezTo>
                  <a:pt x="45" y="24"/>
                  <a:pt x="46" y="25"/>
                  <a:pt x="46" y="25"/>
                </a:cubicBezTo>
                <a:cubicBezTo>
                  <a:pt x="59" y="38"/>
                  <a:pt x="59" y="38"/>
                  <a:pt x="59" y="38"/>
                </a:cubicBezTo>
                <a:cubicBezTo>
                  <a:pt x="61" y="40"/>
                  <a:pt x="62" y="43"/>
                  <a:pt x="62" y="46"/>
                </a:cubicBezTo>
                <a:cubicBezTo>
                  <a:pt x="62" y="49"/>
                  <a:pt x="61" y="52"/>
                  <a:pt x="59" y="54"/>
                </a:cubicBezTo>
                <a:close/>
                <a:moveTo>
                  <a:pt x="42" y="13"/>
                </a:moveTo>
                <a:cubicBezTo>
                  <a:pt x="42" y="14"/>
                  <a:pt x="42" y="14"/>
                  <a:pt x="41" y="14"/>
                </a:cubicBezTo>
                <a:cubicBezTo>
                  <a:pt x="40" y="14"/>
                  <a:pt x="40" y="14"/>
                  <a:pt x="40" y="13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0"/>
                  <a:pt x="40" y="0"/>
                  <a:pt x="41" y="0"/>
                </a:cubicBezTo>
                <a:cubicBezTo>
                  <a:pt x="42" y="0"/>
                  <a:pt x="42" y="0"/>
                  <a:pt x="42" y="1"/>
                </a:cubicBezTo>
                <a:lnTo>
                  <a:pt x="42" y="13"/>
                </a:lnTo>
                <a:close/>
                <a:moveTo>
                  <a:pt x="48" y="16"/>
                </a:moveTo>
                <a:cubicBezTo>
                  <a:pt x="48" y="17"/>
                  <a:pt x="47" y="17"/>
                  <a:pt x="47" y="17"/>
                </a:cubicBezTo>
                <a:cubicBezTo>
                  <a:pt x="47" y="17"/>
                  <a:pt x="47" y="17"/>
                  <a:pt x="46" y="16"/>
                </a:cubicBezTo>
                <a:cubicBezTo>
                  <a:pt x="46" y="16"/>
                  <a:pt x="46" y="15"/>
                  <a:pt x="46" y="1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4"/>
                  <a:pt x="57" y="4"/>
                  <a:pt x="58" y="5"/>
                </a:cubicBezTo>
                <a:cubicBezTo>
                  <a:pt x="58" y="5"/>
                  <a:pt x="58" y="6"/>
                  <a:pt x="58" y="7"/>
                </a:cubicBezTo>
                <a:lnTo>
                  <a:pt x="48" y="16"/>
                </a:lnTo>
                <a:close/>
                <a:moveTo>
                  <a:pt x="62" y="23"/>
                </a:moveTo>
                <a:cubicBezTo>
                  <a:pt x="50" y="23"/>
                  <a:pt x="50" y="23"/>
                  <a:pt x="50" y="23"/>
                </a:cubicBezTo>
                <a:cubicBezTo>
                  <a:pt x="49" y="23"/>
                  <a:pt x="48" y="22"/>
                  <a:pt x="48" y="22"/>
                </a:cubicBezTo>
                <a:cubicBezTo>
                  <a:pt x="48" y="21"/>
                  <a:pt x="49" y="20"/>
                  <a:pt x="50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62" y="20"/>
                  <a:pt x="63" y="21"/>
                  <a:pt x="63" y="22"/>
                </a:cubicBezTo>
                <a:cubicBezTo>
                  <a:pt x="63" y="22"/>
                  <a:pt x="62" y="23"/>
                  <a:pt x="62" y="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 defTabSz="608486" fontAlgn="base">
              <a:defRPr/>
            </a:pPr>
            <a:endParaRPr sz="1667">
              <a:solidFill>
                <a:srgbClr val="21212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1" name="Graphic 60" descr="Magnifying glass">
            <a:extLst>
              <a:ext uri="{FF2B5EF4-FFF2-40B4-BE49-F238E27FC236}">
                <a16:creationId xmlns:a16="http://schemas.microsoft.com/office/drawing/2014/main" id="{3C3BB863-916A-430D-9205-8FA7C03EF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0661" y="2970579"/>
            <a:ext cx="427107" cy="427107"/>
          </a:xfrm>
          <a:prstGeom prst="rect">
            <a:avLst/>
          </a:prstGeom>
        </p:spPr>
      </p:pic>
      <p:pic>
        <p:nvPicPr>
          <p:cNvPr id="62" name="Graphic 61" descr="Bar chart RTL">
            <a:extLst>
              <a:ext uri="{FF2B5EF4-FFF2-40B4-BE49-F238E27FC236}">
                <a16:creationId xmlns:a16="http://schemas.microsoft.com/office/drawing/2014/main" id="{B0C633C2-B6EE-4E6A-8608-8D41AA099F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97083" y="4367372"/>
            <a:ext cx="499102" cy="499102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86F40112-3186-4940-B280-8689AFA211C3}"/>
              </a:ext>
            </a:extLst>
          </p:cNvPr>
          <p:cNvSpPr/>
          <p:nvPr/>
        </p:nvSpPr>
        <p:spPr>
          <a:xfrm>
            <a:off x="563525" y="1744096"/>
            <a:ext cx="505267" cy="451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333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</a:t>
            </a:r>
            <a:endParaRPr lang="en-US" sz="3667" b="1">
              <a:solidFill>
                <a:srgbClr val="FFFFFF"/>
              </a:solidFill>
              <a:latin typeface="Arial" pitchFamily="-65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7E7BD58-949D-43D1-8AED-6119BA486A7D}"/>
              </a:ext>
            </a:extLst>
          </p:cNvPr>
          <p:cNvSpPr/>
          <p:nvPr/>
        </p:nvSpPr>
        <p:spPr>
          <a:xfrm>
            <a:off x="563525" y="2972939"/>
            <a:ext cx="505267" cy="451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333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</a:t>
            </a:r>
            <a:endParaRPr lang="en-US" sz="3667" b="1">
              <a:solidFill>
                <a:srgbClr val="FFFFFF"/>
              </a:solidFill>
              <a:latin typeface="Arial" pitchFamily="-65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7095482-1E79-44D9-A7C7-11F20C0650B7}"/>
              </a:ext>
            </a:extLst>
          </p:cNvPr>
          <p:cNvSpPr/>
          <p:nvPr/>
        </p:nvSpPr>
        <p:spPr>
          <a:xfrm>
            <a:off x="563525" y="4382017"/>
            <a:ext cx="505267" cy="451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333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</a:t>
            </a:r>
            <a:endParaRPr lang="en-US" sz="3667" b="1">
              <a:solidFill>
                <a:srgbClr val="FFFFFF"/>
              </a:solidFill>
              <a:latin typeface="Arial" pitchFamily="-65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326CA8-CFF8-6D2B-5689-10EC77EDA573}"/>
              </a:ext>
            </a:extLst>
          </p:cNvPr>
          <p:cNvGrpSpPr/>
          <p:nvPr/>
        </p:nvGrpSpPr>
        <p:grpSpPr>
          <a:xfrm>
            <a:off x="7210599" y="2146335"/>
            <a:ext cx="4788399" cy="2909653"/>
            <a:chOff x="3498208" y="1773038"/>
            <a:chExt cx="8018630" cy="475550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7DE6393-6FC1-F749-B8A5-F866EE334BBE}"/>
                </a:ext>
              </a:extLst>
            </p:cNvPr>
            <p:cNvSpPr/>
            <p:nvPr/>
          </p:nvSpPr>
          <p:spPr>
            <a:xfrm>
              <a:off x="4105539" y="1773038"/>
              <a:ext cx="6522784" cy="861102"/>
            </a:xfrm>
            <a:prstGeom prst="round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667" b="1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MUC</a:t>
              </a:r>
              <a:r>
                <a:rPr lang="en-US" sz="1667" b="1" baseline="3000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</a:t>
              </a:r>
              <a:r>
                <a:rPr lang="en-US" sz="1667" b="1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 = 1.4 ×</a:t>
              </a:r>
              <a:r>
                <a:rPr lang="en-US" sz="1667" b="1">
                  <a:solidFill>
                    <a:srgbClr val="003479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 </a:t>
              </a:r>
              <a:r>
                <a:rPr lang="en-US" sz="1667" b="1">
                  <a:solidFill>
                    <a:srgbClr val="00A0D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CWT </a:t>
              </a:r>
              <a:r>
                <a:rPr lang="en-US" sz="1667" b="1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+ 2.0 × </a:t>
              </a:r>
              <a:r>
                <a:rPr lang="en-US" sz="1667" b="1">
                  <a:solidFill>
                    <a:srgbClr val="34994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CWF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28FACD-E916-27BF-5FB5-6573E2C68E3C}"/>
                </a:ext>
              </a:extLst>
            </p:cNvPr>
            <p:cNvSpPr/>
            <p:nvPr/>
          </p:nvSpPr>
          <p:spPr>
            <a:xfrm>
              <a:off x="3498208" y="5456391"/>
              <a:ext cx="4033462" cy="9054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71477">
                <a:defRPr/>
              </a:pPr>
              <a:r>
                <a:rPr lang="en-US" sz="1000" b="1">
                  <a:solidFill>
                    <a:srgbClr val="00A0D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Colonic wall thickening (CWT): </a:t>
              </a:r>
            </a:p>
            <a:p>
              <a:pPr algn="ctr" defTabSz="571477">
                <a:defRPr/>
              </a:pPr>
              <a:r>
                <a:rPr lang="en-US" sz="1000">
                  <a:solidFill>
                    <a:srgbClr val="21212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(</a:t>
              </a:r>
              <a:r>
                <a:rPr lang="en-US" sz="100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average of 3 measurements) </a:t>
              </a:r>
              <a:r>
                <a:rPr lang="en-US" sz="1000" i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normal value ≤3 mm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9C302D7-BEAA-F193-C6F1-E2D7FD8C2406}"/>
                </a:ext>
              </a:extLst>
            </p:cNvPr>
            <p:cNvSpPr/>
            <p:nvPr/>
          </p:nvSpPr>
          <p:spPr bwMode="auto">
            <a:xfrm>
              <a:off x="4930707" y="4155596"/>
              <a:ext cx="1080000" cy="1080000"/>
            </a:xfrm>
            <a:prstGeom prst="ellipse">
              <a:avLst/>
            </a:prstGeom>
            <a:noFill/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err="1">
                <a:solidFill>
                  <a:srgbClr val="FFFFFF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66F00C84-F214-4260-6FD2-429F85B1E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175" y="4344819"/>
              <a:ext cx="701278" cy="70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00DC9B09-5303-3CEB-6DAE-04DC2FD2E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2194" y="4231525"/>
              <a:ext cx="806813" cy="806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F8F59A79-B368-3379-573D-3ED88F03A8A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5592010" y="2760530"/>
              <a:ext cx="2225584" cy="1324256"/>
            </a:xfrm>
            <a:prstGeom prst="bentConnector3">
              <a:avLst/>
            </a:prstGeom>
            <a:noFill/>
            <a:ln w="38100" cap="flat" cmpd="sng">
              <a:solidFill>
                <a:schemeClr val="bg1">
                  <a:lumMod val="50000"/>
                </a:schemeClr>
              </a:solidFill>
              <a:prstDash val="dot"/>
              <a:round/>
              <a:headEnd type="none" w="med" len="med"/>
              <a:tailEnd type="triangle" w="med" len="med"/>
            </a:ln>
          </p:spPr>
        </p:cxnSp>
        <p:cxnSp>
          <p:nvCxnSpPr>
            <p:cNvPr id="47" name="Connector: Elbow 46">
              <a:extLst>
                <a:ext uri="{FF2B5EF4-FFF2-40B4-BE49-F238E27FC236}">
                  <a16:creationId xmlns:a16="http://schemas.microsoft.com/office/drawing/2014/main" id="{29FCEBB2-BB1C-4654-8759-DDD5C8BABB75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9032948" y="3175683"/>
              <a:ext cx="1521423" cy="43883"/>
            </a:xfrm>
            <a:prstGeom prst="bentConnector3">
              <a:avLst/>
            </a:prstGeom>
            <a:noFill/>
            <a:ln w="38100" cap="flat" cmpd="sng">
              <a:solidFill>
                <a:schemeClr val="bg1">
                  <a:lumMod val="50000"/>
                </a:schemeClr>
              </a:solidFill>
              <a:prstDash val="dot"/>
              <a:round/>
              <a:headEnd type="none" w="med" len="med"/>
              <a:tailEnd type="triangle" w="med" len="med"/>
            </a:ln>
          </p:spPr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91CCF53-A1DD-7158-D47B-86E6FF7744A0}"/>
                </a:ext>
              </a:extLst>
            </p:cNvPr>
            <p:cNvSpPr/>
            <p:nvPr/>
          </p:nvSpPr>
          <p:spPr bwMode="auto">
            <a:xfrm>
              <a:off x="9275601" y="4094932"/>
              <a:ext cx="1080000" cy="1080000"/>
            </a:xfrm>
            <a:prstGeom prst="ellipse">
              <a:avLst/>
            </a:prstGeom>
            <a:noFill/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err="1">
                <a:solidFill>
                  <a:srgbClr val="FFFFFF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DA09733-D098-BC99-F9C5-67B3C7C75CEB}"/>
                </a:ext>
              </a:extLst>
            </p:cNvPr>
            <p:cNvSpPr/>
            <p:nvPr/>
          </p:nvSpPr>
          <p:spPr>
            <a:xfrm>
              <a:off x="8063387" y="5371580"/>
              <a:ext cx="3453451" cy="1156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71477">
                <a:defRPr/>
              </a:pPr>
              <a:r>
                <a:rPr lang="en-US" sz="1000" b="1">
                  <a:solidFill>
                    <a:srgbClr val="34994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Colonic wall flow (CWF):</a:t>
              </a:r>
              <a:r>
                <a:rPr lang="en-US" sz="100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0 = absence, 1 = presence of blood signals at </a:t>
              </a:r>
              <a:r>
                <a:rPr lang="en-US" sz="1000" err="1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colour</a:t>
              </a:r>
              <a:r>
                <a:rPr lang="en-US" sz="100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Doppler</a:t>
              </a:r>
            </a:p>
          </p:txBody>
        </p:sp>
      </p:grp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B3067EB-5F38-45EA-99AC-2D30E97B2BA3}"/>
              </a:ext>
            </a:extLst>
          </p:cNvPr>
          <p:cNvSpPr txBox="1"/>
          <p:nvPr/>
        </p:nvSpPr>
        <p:spPr>
          <a:xfrm>
            <a:off x="7398289" y="1722896"/>
            <a:ext cx="459191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500" b="1">
                <a:solidFill>
                  <a:srgbClr val="212121"/>
                </a:solidFill>
                <a:latin typeface="Arial" pitchFamily="-65" charset="0"/>
              </a:rPr>
              <a:t>Calculation of Milan Ultrasound Criteria (MUC) </a:t>
            </a:r>
            <a:endParaRPr lang="ja-JP" altLang="en-US" sz="1500" b="1">
              <a:solidFill>
                <a:srgbClr val="212121"/>
              </a:solidFill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2023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Janssen Our Promise Widescreen - COOL">
  <a:themeElements>
    <a:clrScheme name="Janssen Our Promise – COOL">
      <a:dk1>
        <a:srgbClr val="212121"/>
      </a:dk1>
      <a:lt1>
        <a:srgbClr val="FFFFFF"/>
      </a:lt1>
      <a:dk2>
        <a:srgbClr val="646464"/>
      </a:dk2>
      <a:lt2>
        <a:srgbClr val="F4F4F4"/>
      </a:lt2>
      <a:accent1>
        <a:srgbClr val="00A0DF"/>
      </a:accent1>
      <a:accent2>
        <a:srgbClr val="003479"/>
      </a:accent2>
      <a:accent3>
        <a:srgbClr val="1C75BC"/>
      </a:accent3>
      <a:accent4>
        <a:srgbClr val="349941"/>
      </a:accent4>
      <a:accent5>
        <a:srgbClr val="6EBD44"/>
      </a:accent5>
      <a:accent6>
        <a:srgbClr val="7E2E78"/>
      </a:accent6>
      <a:hlink>
        <a:srgbClr val="00A0DE"/>
      </a:hlink>
      <a:folHlink>
        <a:srgbClr val="636363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30DF2A73-5A31-5B45-B812-29C9C639DC3A}" vid="{09BA5CA5-A7C5-604E-82A1-9320D27E1E46}"/>
    </a:ext>
  </a:extLst>
</a:theme>
</file>

<file path=ppt/theme/theme2.xml><?xml version="1.0" encoding="utf-8"?>
<a:theme xmlns:a="http://schemas.openxmlformats.org/drawingml/2006/main" name="3_Janssen Our Promise Widescreen - COOL">
  <a:themeElements>
    <a:clrScheme name="Janssen Our Promise – COOL">
      <a:dk1>
        <a:srgbClr val="212121"/>
      </a:dk1>
      <a:lt1>
        <a:srgbClr val="FFFFFF"/>
      </a:lt1>
      <a:dk2>
        <a:srgbClr val="646464"/>
      </a:dk2>
      <a:lt2>
        <a:srgbClr val="F4F4F4"/>
      </a:lt2>
      <a:accent1>
        <a:srgbClr val="00A0DF"/>
      </a:accent1>
      <a:accent2>
        <a:srgbClr val="003479"/>
      </a:accent2>
      <a:accent3>
        <a:srgbClr val="1C75BC"/>
      </a:accent3>
      <a:accent4>
        <a:srgbClr val="349941"/>
      </a:accent4>
      <a:accent5>
        <a:srgbClr val="6EBD44"/>
      </a:accent5>
      <a:accent6>
        <a:srgbClr val="7E2E78"/>
      </a:accent6>
      <a:hlink>
        <a:srgbClr val="00A0DE"/>
      </a:hlink>
      <a:folHlink>
        <a:srgbClr val="636363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30DF2A73-5A31-5B45-B812-29C9C639DC3A}" vid="{09BA5CA5-A7C5-604E-82A1-9320D27E1E46}"/>
    </a:ext>
  </a:extLst>
</a:theme>
</file>

<file path=ppt/theme/theme3.xml><?xml version="1.0" encoding="utf-8"?>
<a:theme xmlns:a="http://schemas.openxmlformats.org/drawingml/2006/main" name="2_Janssen Our Promise Widescreen - COOL">
  <a:themeElements>
    <a:clrScheme name="Janssen Our Promise – COOL">
      <a:dk1>
        <a:srgbClr val="212121"/>
      </a:dk1>
      <a:lt1>
        <a:srgbClr val="FFFFFF"/>
      </a:lt1>
      <a:dk2>
        <a:srgbClr val="646464"/>
      </a:dk2>
      <a:lt2>
        <a:srgbClr val="F4F4F4"/>
      </a:lt2>
      <a:accent1>
        <a:srgbClr val="00A0DF"/>
      </a:accent1>
      <a:accent2>
        <a:srgbClr val="003479"/>
      </a:accent2>
      <a:accent3>
        <a:srgbClr val="1C75BC"/>
      </a:accent3>
      <a:accent4>
        <a:srgbClr val="349941"/>
      </a:accent4>
      <a:accent5>
        <a:srgbClr val="6EBD44"/>
      </a:accent5>
      <a:accent6>
        <a:srgbClr val="7E2E78"/>
      </a:accent6>
      <a:hlink>
        <a:srgbClr val="00A0DE"/>
      </a:hlink>
      <a:folHlink>
        <a:srgbClr val="636363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30DF2A73-5A31-5B45-B812-29C9C639DC3A}" vid="{09BA5CA5-A7C5-604E-82A1-9320D27E1E4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a69562-6208-4f6e-9fc9-2656ac50773a" xsi:nil="true"/>
    <lcf76f155ced4ddcb4097134ff3c332f xmlns="2f5a00a0-00a9-4ebd-ab83-b670282423d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943893CAC188448441914B5AD973FC" ma:contentTypeVersion="16" ma:contentTypeDescription="Create a new document." ma:contentTypeScope="" ma:versionID="2a3f3a897111ce8682617aa389c4320b">
  <xsd:schema xmlns:xsd="http://www.w3.org/2001/XMLSchema" xmlns:xs="http://www.w3.org/2001/XMLSchema" xmlns:p="http://schemas.microsoft.com/office/2006/metadata/properties" xmlns:ns2="2f5a00a0-00a9-4ebd-ab83-b670282423d5" xmlns:ns3="9da69562-6208-4f6e-9fc9-2656ac50773a" targetNamespace="http://schemas.microsoft.com/office/2006/metadata/properties" ma:root="true" ma:fieldsID="9e7315fea212fa681c7ce3d70417468c" ns2:_="" ns3:_="">
    <xsd:import namespace="2f5a00a0-00a9-4ebd-ab83-b670282423d5"/>
    <xsd:import namespace="9da69562-6208-4f6e-9fc9-2656ac5077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a00a0-00a9-4ebd-ab83-b670282423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82b97c-6a8a-4995-9eb5-298aced380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69562-6208-4f6e-9fc9-2656ac5077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89918e6-1677-47b1-bb66-e2ea32331702}" ma:internalName="TaxCatchAll" ma:showField="CatchAllData" ma:web="9da69562-6208-4f6e-9fc9-2656ac5077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8B11C3-C31A-4EE3-8745-7526F6E2CC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54EF28-6D7C-4BDD-9C37-ADD7E3901451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2f5a00a0-00a9-4ebd-ab83-b670282423d5"/>
    <ds:schemaRef ds:uri="9da69562-6208-4f6e-9fc9-2656ac50773a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BD915DF-C29C-4098-9839-EFE85C4457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5a00a0-00a9-4ebd-ab83-b670282423d5"/>
    <ds:schemaRef ds:uri="9da69562-6208-4f6e-9fc9-2656ac5077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2523</Words>
  <Application>Microsoft Office PowerPoint</Application>
  <PresentationFormat>Widescreen</PresentationFormat>
  <Paragraphs>201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BlinkMacSystemFont</vt:lpstr>
      <vt:lpstr>Calibri</vt:lpstr>
      <vt:lpstr>Garamond</vt:lpstr>
      <vt:lpstr>Georgia</vt:lpstr>
      <vt:lpstr>Roboto</vt:lpstr>
      <vt:lpstr>Roboto Condensed</vt:lpstr>
      <vt:lpstr>Symbol</vt:lpstr>
      <vt:lpstr>Verdana</vt:lpstr>
      <vt:lpstr>Janssen Our Promise Widescreen - COOL</vt:lpstr>
      <vt:lpstr>3_Janssen Our Promise Widescreen - COOL</vt:lpstr>
      <vt:lpstr>2_Janssen Our Promise Widescreen - COOL</vt:lpstr>
      <vt:lpstr>Chapter 5: IUS for clinical management of UC</vt:lpstr>
      <vt:lpstr>About IUS Primer module</vt:lpstr>
      <vt:lpstr>Special thanks to IUS Primer AOCC working group members</vt:lpstr>
      <vt:lpstr>Learning Objectives</vt:lpstr>
      <vt:lpstr>Role of IUS in management of ulcerative colitis</vt:lpstr>
      <vt:lpstr>IUS imaging for a patient with UC in the descending colon</vt:lpstr>
      <vt:lpstr>Increased Doppler signal in the thickened bowel wall in UC</vt:lpstr>
      <vt:lpstr>Thickened hypervascularized colon wall surrounded by enlarged mesenteric lymph nodes in UC</vt:lpstr>
      <vt:lpstr>Milan Ultrasound Criteria (MUC)*</vt:lpstr>
      <vt:lpstr>Correlation of MUC with endoscopic activity</vt:lpstr>
      <vt:lpstr>Reliability of IUS vs endoscopy for monitoring treatment response in UC</vt:lpstr>
      <vt:lpstr>Comparing IUS and endoscopic findings for monitoring treatment response in UC</vt:lpstr>
      <vt:lpstr>IUS for monitoring treatment response in UC (contd.)</vt:lpstr>
      <vt:lpstr>Insights from TRUST&amp;UC study on role of IUS in management of UC  </vt:lpstr>
    </vt:vector>
  </TitlesOfParts>
  <Company>JNJ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IUS for clinical management of UC</dc:title>
  <dc:creator>Ho, Aloysius [JACSG NON J&amp;J]</dc:creator>
  <cp:lastModifiedBy>Ho, Aloysius [JACSG NON J&amp;J]</cp:lastModifiedBy>
  <cp:revision>1</cp:revision>
  <dcterms:created xsi:type="dcterms:W3CDTF">2023-01-31T09:04:20Z</dcterms:created>
  <dcterms:modified xsi:type="dcterms:W3CDTF">2023-02-01T03:24:04Z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0x01010086943893CAC188448441914B5AD973FC</vt:lpwstr>
  </property>
  <property fmtid="{D5CDD505-2E9C-101B-9397-08002B2CF9AE}" pid="3" name="MediaServiceImageTags">
    <vt:lpwstr/>
  </property>
</Properties>
</file>